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3.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4.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81" r:id="rId2"/>
    <p:sldMasterId id="2147483675" r:id="rId3"/>
    <p:sldMasterId id="2147483672" r:id="rId4"/>
    <p:sldMasterId id="2147483678" r:id="rId5"/>
  </p:sldMasterIdLst>
  <p:notesMasterIdLst>
    <p:notesMasterId r:id="rId70"/>
  </p:notesMasterIdLst>
  <p:handoutMasterIdLst>
    <p:handoutMasterId r:id="rId71"/>
  </p:handoutMasterIdLst>
  <p:sldIdLst>
    <p:sldId id="458" r:id="rId6"/>
    <p:sldId id="459" r:id="rId7"/>
    <p:sldId id="301" r:id="rId8"/>
    <p:sldId id="365" r:id="rId9"/>
    <p:sldId id="429" r:id="rId10"/>
    <p:sldId id="398" r:id="rId11"/>
    <p:sldId id="399" r:id="rId12"/>
    <p:sldId id="451" r:id="rId13"/>
    <p:sldId id="452" r:id="rId14"/>
    <p:sldId id="453" r:id="rId15"/>
    <p:sldId id="454" r:id="rId16"/>
    <p:sldId id="455" r:id="rId17"/>
    <p:sldId id="442" r:id="rId18"/>
    <p:sldId id="449" r:id="rId19"/>
    <p:sldId id="450" r:id="rId20"/>
    <p:sldId id="432" r:id="rId21"/>
    <p:sldId id="443" r:id="rId22"/>
    <p:sldId id="441" r:id="rId23"/>
    <p:sldId id="400" r:id="rId24"/>
    <p:sldId id="433" r:id="rId25"/>
    <p:sldId id="431" r:id="rId26"/>
    <p:sldId id="456" r:id="rId27"/>
    <p:sldId id="460" r:id="rId28"/>
    <p:sldId id="434" r:id="rId29"/>
    <p:sldId id="435" r:id="rId30"/>
    <p:sldId id="436" r:id="rId31"/>
    <p:sldId id="402" r:id="rId32"/>
    <p:sldId id="401" r:id="rId33"/>
    <p:sldId id="414" r:id="rId34"/>
    <p:sldId id="421" r:id="rId35"/>
    <p:sldId id="437" r:id="rId36"/>
    <p:sldId id="405" r:id="rId37"/>
    <p:sldId id="415" r:id="rId38"/>
    <p:sldId id="403" r:id="rId39"/>
    <p:sldId id="406" r:id="rId40"/>
    <p:sldId id="407" r:id="rId41"/>
    <p:sldId id="408" r:id="rId42"/>
    <p:sldId id="409" r:id="rId43"/>
    <p:sldId id="410" r:id="rId44"/>
    <p:sldId id="411" r:id="rId45"/>
    <p:sldId id="426" r:id="rId46"/>
    <p:sldId id="412" r:id="rId47"/>
    <p:sldId id="461" r:id="rId48"/>
    <p:sldId id="422" r:id="rId49"/>
    <p:sldId id="423" r:id="rId50"/>
    <p:sldId id="420" r:id="rId51"/>
    <p:sldId id="462" r:id="rId52"/>
    <p:sldId id="445" r:id="rId53"/>
    <p:sldId id="446" r:id="rId54"/>
    <p:sldId id="448" r:id="rId55"/>
    <p:sldId id="447" r:id="rId56"/>
    <p:sldId id="463" r:id="rId57"/>
    <p:sldId id="438" r:id="rId58"/>
    <p:sldId id="440" r:id="rId59"/>
    <p:sldId id="374" r:id="rId60"/>
    <p:sldId id="439" r:id="rId61"/>
    <p:sldId id="428" r:id="rId62"/>
    <p:sldId id="427" r:id="rId63"/>
    <p:sldId id="416" r:id="rId64"/>
    <p:sldId id="417" r:id="rId65"/>
    <p:sldId id="457" r:id="rId66"/>
    <p:sldId id="418" r:id="rId67"/>
    <p:sldId id="419" r:id="rId68"/>
    <p:sldId id="266" r:id="rId69"/>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45594"/>
    <a:srgbClr val="13784B"/>
    <a:srgbClr val="FFFFCC"/>
    <a:srgbClr val="1C6F47"/>
    <a:srgbClr val="085694"/>
    <a:srgbClr val="6D6E7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173D301-E211-4DA8-AC19-DFB082F50B0F}" v="23" dt="2025-10-24T18:42:17.51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601" autoAdjust="0"/>
    <p:restoredTop sz="75354" autoAdjust="0"/>
  </p:normalViewPr>
  <p:slideViewPr>
    <p:cSldViewPr snapToGrid="0">
      <p:cViewPr varScale="1">
        <p:scale>
          <a:sx n="73" d="100"/>
          <a:sy n="73" d="100"/>
        </p:scale>
        <p:origin x="1152" y="45"/>
      </p:cViewPr>
      <p:guideLst>
        <p:guide orient="horz" pos="2160"/>
        <p:guide pos="3840"/>
      </p:guideLst>
    </p:cSldViewPr>
  </p:slideViewPr>
  <p:outlineViewPr>
    <p:cViewPr>
      <p:scale>
        <a:sx n="33" d="100"/>
        <a:sy n="33" d="100"/>
      </p:scale>
      <p:origin x="0" y="-8325"/>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16" Type="http://schemas.openxmlformats.org/officeDocument/2006/relationships/slide" Target="slides/slide1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theme" Target="theme/theme1.xml"/><Relationship Id="rId5" Type="http://schemas.openxmlformats.org/officeDocument/2006/relationships/slideMaster" Target="slideMasters/slideMaster5.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microsoft.com/office/2015/10/relationships/revisionInfo" Target="revisionInfo.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notesMaster" Target="notesMasters/notesMaster1.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microsoft.com/office/2016/11/relationships/changesInfo" Target="changesInfos/changesInfo1.xml"/><Relationship Id="rId7" Type="http://schemas.openxmlformats.org/officeDocument/2006/relationships/slide" Target="slides/slide2.xml"/><Relationship Id="rId71" Type="http://schemas.openxmlformats.org/officeDocument/2006/relationships/handoutMaster" Target="handoutMasters/handoutMaster1.xml"/><Relationship Id="rId2" Type="http://schemas.openxmlformats.org/officeDocument/2006/relationships/slideMaster" Target="slideMasters/slideMaster2.xml"/><Relationship Id="rId29" Type="http://schemas.openxmlformats.org/officeDocument/2006/relationships/slide" Target="slides/slide2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eidi Schneider" userId="d04c962a-8450-4fd9-b1ff-442e3d3ea2e5" providerId="ADAL" clId="{79EDD41D-44E5-4D84-BEB9-F58F110BBF61}"/>
    <pc:docChg chg="undo custSel mod addSld delSld modSld sldOrd">
      <pc:chgData name="Heidi Schneider" userId="d04c962a-8450-4fd9-b1ff-442e3d3ea2e5" providerId="ADAL" clId="{79EDD41D-44E5-4D84-BEB9-F58F110BBF61}" dt="2025-10-24T18:47:24.824" v="2513" actId="20577"/>
      <pc:docMkLst>
        <pc:docMk/>
      </pc:docMkLst>
      <pc:sldChg chg="add">
        <pc:chgData name="Heidi Schneider" userId="d04c962a-8450-4fd9-b1ff-442e3d3ea2e5" providerId="ADAL" clId="{79EDD41D-44E5-4D84-BEB9-F58F110BBF61}" dt="2025-09-09T22:53:22.230" v="1256"/>
        <pc:sldMkLst>
          <pc:docMk/>
          <pc:sldMk cId="162297825" sldId="266"/>
        </pc:sldMkLst>
      </pc:sldChg>
      <pc:sldChg chg="modSp modAnim">
        <pc:chgData name="Heidi Schneider" userId="d04c962a-8450-4fd9-b1ff-442e3d3ea2e5" providerId="ADAL" clId="{79EDD41D-44E5-4D84-BEB9-F58F110BBF61}" dt="2025-10-24T14:50:53.195" v="2189" actId="20577"/>
        <pc:sldMkLst>
          <pc:docMk/>
          <pc:sldMk cId="3316284491" sldId="365"/>
        </pc:sldMkLst>
        <pc:spChg chg="mod">
          <ac:chgData name="Heidi Schneider" userId="d04c962a-8450-4fd9-b1ff-442e3d3ea2e5" providerId="ADAL" clId="{79EDD41D-44E5-4D84-BEB9-F58F110BBF61}" dt="2025-10-24T14:50:53.195" v="2189" actId="20577"/>
          <ac:spMkLst>
            <pc:docMk/>
            <pc:sldMk cId="3316284491" sldId="365"/>
            <ac:spMk id="3" creationId="{66A97C3C-D17C-3F39-6530-EEB8CD24E90B}"/>
          </ac:spMkLst>
        </pc:spChg>
      </pc:sldChg>
      <pc:sldChg chg="addSp delSp modSp del mod">
        <pc:chgData name="Heidi Schneider" userId="d04c962a-8450-4fd9-b1ff-442e3d3ea2e5" providerId="ADAL" clId="{79EDD41D-44E5-4D84-BEB9-F58F110BBF61}" dt="2025-09-09T21:57:34.149" v="384" actId="2696"/>
        <pc:sldMkLst>
          <pc:docMk/>
          <pc:sldMk cId="293964605" sldId="373"/>
        </pc:sldMkLst>
      </pc:sldChg>
      <pc:sldChg chg="delSp modSp mod modAnim">
        <pc:chgData name="Heidi Schneider" userId="d04c962a-8450-4fd9-b1ff-442e3d3ea2e5" providerId="ADAL" clId="{79EDD41D-44E5-4D84-BEB9-F58F110BBF61}" dt="2025-09-09T22:50:24.357" v="1252"/>
        <pc:sldMkLst>
          <pc:docMk/>
          <pc:sldMk cId="2017652936" sldId="374"/>
        </pc:sldMkLst>
      </pc:sldChg>
      <pc:sldChg chg="addSp delSp modSp del mod">
        <pc:chgData name="Heidi Schneider" userId="d04c962a-8450-4fd9-b1ff-442e3d3ea2e5" providerId="ADAL" clId="{79EDD41D-44E5-4D84-BEB9-F58F110BBF61}" dt="2025-09-09T22:25:24.567" v="651" actId="2696"/>
        <pc:sldMkLst>
          <pc:docMk/>
          <pc:sldMk cId="2505325095" sldId="380"/>
        </pc:sldMkLst>
      </pc:sldChg>
      <pc:sldChg chg="modNotesTx">
        <pc:chgData name="Heidi Schneider" userId="d04c962a-8450-4fd9-b1ff-442e3d3ea2e5" providerId="ADAL" clId="{79EDD41D-44E5-4D84-BEB9-F58F110BBF61}" dt="2025-10-24T14:51:44.586" v="2190" actId="20577"/>
        <pc:sldMkLst>
          <pc:docMk/>
          <pc:sldMk cId="1007656898" sldId="398"/>
        </pc:sldMkLst>
      </pc:sldChg>
      <pc:sldChg chg="modNotesTx">
        <pc:chgData name="Heidi Schneider" userId="d04c962a-8450-4fd9-b1ff-442e3d3ea2e5" providerId="ADAL" clId="{79EDD41D-44E5-4D84-BEB9-F58F110BBF61}" dt="2025-10-24T14:53:11.943" v="2218" actId="20577"/>
        <pc:sldMkLst>
          <pc:docMk/>
          <pc:sldMk cId="1257016739" sldId="399"/>
        </pc:sldMkLst>
      </pc:sldChg>
      <pc:sldChg chg="addSp modSp mod">
        <pc:chgData name="Heidi Schneider" userId="d04c962a-8450-4fd9-b1ff-442e3d3ea2e5" providerId="ADAL" clId="{79EDD41D-44E5-4D84-BEB9-F58F110BBF61}" dt="2025-09-09T22:00:43.235" v="526" actId="164"/>
        <pc:sldMkLst>
          <pc:docMk/>
          <pc:sldMk cId="1505262055" sldId="400"/>
        </pc:sldMkLst>
      </pc:sldChg>
      <pc:sldChg chg="modSp mod modAnim modNotesTx">
        <pc:chgData name="Heidi Schneider" userId="d04c962a-8450-4fd9-b1ff-442e3d3ea2e5" providerId="ADAL" clId="{79EDD41D-44E5-4D84-BEB9-F58F110BBF61}" dt="2025-10-24T17:29:07.704" v="2294" actId="5793"/>
        <pc:sldMkLst>
          <pc:docMk/>
          <pc:sldMk cId="2962671626" sldId="403"/>
        </pc:sldMkLst>
      </pc:sldChg>
      <pc:sldChg chg="modSp mod">
        <pc:chgData name="Heidi Schneider" userId="d04c962a-8450-4fd9-b1ff-442e3d3ea2e5" providerId="ADAL" clId="{79EDD41D-44E5-4D84-BEB9-F58F110BBF61}" dt="2025-09-09T21:33:24.940" v="54" actId="207"/>
        <pc:sldMkLst>
          <pc:docMk/>
          <pc:sldMk cId="1885889821" sldId="405"/>
        </pc:sldMkLst>
      </pc:sldChg>
      <pc:sldChg chg="modSp mod modAnim modNotesTx">
        <pc:chgData name="Heidi Schneider" userId="d04c962a-8450-4fd9-b1ff-442e3d3ea2e5" providerId="ADAL" clId="{79EDD41D-44E5-4D84-BEB9-F58F110BBF61}" dt="2025-10-24T17:30:06.459" v="2338" actId="20577"/>
        <pc:sldMkLst>
          <pc:docMk/>
          <pc:sldMk cId="1888360658" sldId="406"/>
        </pc:sldMkLst>
        <pc:spChg chg="mod">
          <ac:chgData name="Heidi Schneider" userId="d04c962a-8450-4fd9-b1ff-442e3d3ea2e5" providerId="ADAL" clId="{79EDD41D-44E5-4D84-BEB9-F58F110BBF61}" dt="2025-10-24T17:29:20.736" v="2296" actId="1076"/>
          <ac:spMkLst>
            <pc:docMk/>
            <pc:sldMk cId="1888360658" sldId="406"/>
            <ac:spMk id="10" creationId="{CB6BE590-EF47-8FDC-D0FF-BA5EF06242E3}"/>
          </ac:spMkLst>
        </pc:spChg>
      </pc:sldChg>
      <pc:sldChg chg="modSp mod modAnim modNotesTx">
        <pc:chgData name="Heidi Schneider" userId="d04c962a-8450-4fd9-b1ff-442e3d3ea2e5" providerId="ADAL" clId="{79EDD41D-44E5-4D84-BEB9-F58F110BBF61}" dt="2025-10-24T18:39:36.772" v="2343" actId="20577"/>
        <pc:sldMkLst>
          <pc:docMk/>
          <pc:sldMk cId="3890962197" sldId="407"/>
        </pc:sldMkLst>
      </pc:sldChg>
      <pc:sldChg chg="modSp mod modAnim modNotesTx">
        <pc:chgData name="Heidi Schneider" userId="d04c962a-8450-4fd9-b1ff-442e3d3ea2e5" providerId="ADAL" clId="{79EDD41D-44E5-4D84-BEB9-F58F110BBF61}" dt="2025-10-24T18:40:06.841" v="2345" actId="5793"/>
        <pc:sldMkLst>
          <pc:docMk/>
          <pc:sldMk cId="215490253" sldId="408"/>
        </pc:sldMkLst>
      </pc:sldChg>
      <pc:sldChg chg="modSp mod modAnim modNotesTx">
        <pc:chgData name="Heidi Schneider" userId="d04c962a-8450-4fd9-b1ff-442e3d3ea2e5" providerId="ADAL" clId="{79EDD41D-44E5-4D84-BEB9-F58F110BBF61}" dt="2025-10-24T18:40:47.553" v="2347" actId="5793"/>
        <pc:sldMkLst>
          <pc:docMk/>
          <pc:sldMk cId="1657324745" sldId="409"/>
        </pc:sldMkLst>
      </pc:sldChg>
      <pc:sldChg chg="modSp mod modAnim modNotesTx">
        <pc:chgData name="Heidi Schneider" userId="d04c962a-8450-4fd9-b1ff-442e3d3ea2e5" providerId="ADAL" clId="{79EDD41D-44E5-4D84-BEB9-F58F110BBF61}" dt="2025-10-24T18:41:00.256" v="2348" actId="5793"/>
        <pc:sldMkLst>
          <pc:docMk/>
          <pc:sldMk cId="864115904" sldId="410"/>
        </pc:sldMkLst>
      </pc:sldChg>
      <pc:sldChg chg="modSp mod modAnim modNotesTx">
        <pc:chgData name="Heidi Schneider" userId="d04c962a-8450-4fd9-b1ff-442e3d3ea2e5" providerId="ADAL" clId="{79EDD41D-44E5-4D84-BEB9-F58F110BBF61}" dt="2025-10-24T18:41:37.982" v="2351" actId="5793"/>
        <pc:sldMkLst>
          <pc:docMk/>
          <pc:sldMk cId="839087809" sldId="411"/>
        </pc:sldMkLst>
      </pc:sldChg>
      <pc:sldChg chg="modSp mod modAnim modNotesTx">
        <pc:chgData name="Heidi Schneider" userId="d04c962a-8450-4fd9-b1ff-442e3d3ea2e5" providerId="ADAL" clId="{79EDD41D-44E5-4D84-BEB9-F58F110BBF61}" dt="2025-10-24T18:42:26.009" v="2362" actId="20577"/>
        <pc:sldMkLst>
          <pc:docMk/>
          <pc:sldMk cId="396753331" sldId="412"/>
        </pc:sldMkLst>
      </pc:sldChg>
      <pc:sldChg chg="modSp mod">
        <pc:chgData name="Heidi Schneider" userId="d04c962a-8450-4fd9-b1ff-442e3d3ea2e5" providerId="ADAL" clId="{79EDD41D-44E5-4D84-BEB9-F58F110BBF61}" dt="2025-09-09T21:27:33.227" v="29" actId="207"/>
        <pc:sldMkLst>
          <pc:docMk/>
          <pc:sldMk cId="526087641" sldId="414"/>
        </pc:sldMkLst>
      </pc:sldChg>
      <pc:sldChg chg="modSp mod modAnim modNotesTx">
        <pc:chgData name="Heidi Schneider" userId="d04c962a-8450-4fd9-b1ff-442e3d3ea2e5" providerId="ADAL" clId="{79EDD41D-44E5-4D84-BEB9-F58F110BBF61}" dt="2025-09-09T23:12:34.212" v="1388"/>
        <pc:sldMkLst>
          <pc:docMk/>
          <pc:sldMk cId="2567912909" sldId="415"/>
        </pc:sldMkLst>
      </pc:sldChg>
      <pc:sldChg chg="delSp modSp mod modAnim modNotesTx">
        <pc:chgData name="Heidi Schneider" userId="d04c962a-8450-4fd9-b1ff-442e3d3ea2e5" providerId="ADAL" clId="{79EDD41D-44E5-4D84-BEB9-F58F110BBF61}" dt="2025-10-24T18:46:01.366" v="2467" actId="20577"/>
        <pc:sldMkLst>
          <pc:docMk/>
          <pc:sldMk cId="1297481787" sldId="416"/>
        </pc:sldMkLst>
      </pc:sldChg>
      <pc:sldChg chg="delSp modSp mod modAnim modNotesTx">
        <pc:chgData name="Heidi Schneider" userId="d04c962a-8450-4fd9-b1ff-442e3d3ea2e5" providerId="ADAL" clId="{79EDD41D-44E5-4D84-BEB9-F58F110BBF61}" dt="2025-09-09T22:41:29.407" v="1068" actId="478"/>
        <pc:sldMkLst>
          <pc:docMk/>
          <pc:sldMk cId="3481509266" sldId="417"/>
        </pc:sldMkLst>
      </pc:sldChg>
      <pc:sldChg chg="delSp modSp mod modAnim modNotesTx">
        <pc:chgData name="Heidi Schneider" userId="d04c962a-8450-4fd9-b1ff-442e3d3ea2e5" providerId="ADAL" clId="{79EDD41D-44E5-4D84-BEB9-F58F110BBF61}" dt="2025-10-24T18:47:16.880" v="2511" actId="20577"/>
        <pc:sldMkLst>
          <pc:docMk/>
          <pc:sldMk cId="3297684655" sldId="418"/>
        </pc:sldMkLst>
      </pc:sldChg>
      <pc:sldChg chg="delSp modSp mod modAnim modNotesTx">
        <pc:chgData name="Heidi Schneider" userId="d04c962a-8450-4fd9-b1ff-442e3d3ea2e5" providerId="ADAL" clId="{79EDD41D-44E5-4D84-BEB9-F58F110BBF61}" dt="2025-10-24T18:47:24.824" v="2513" actId="20577"/>
        <pc:sldMkLst>
          <pc:docMk/>
          <pc:sldMk cId="4217506170" sldId="419"/>
        </pc:sldMkLst>
      </pc:sldChg>
      <pc:sldChg chg="addSp delSp modSp mod modNotesTx">
        <pc:chgData name="Heidi Schneider" userId="d04c962a-8450-4fd9-b1ff-442e3d3ea2e5" providerId="ADAL" clId="{79EDD41D-44E5-4D84-BEB9-F58F110BBF61}" dt="2025-09-09T23:45:22.164" v="1771" actId="207"/>
        <pc:sldMkLst>
          <pc:docMk/>
          <pc:sldMk cId="1227061754" sldId="420"/>
        </pc:sldMkLst>
      </pc:sldChg>
      <pc:sldChg chg="modSp mod">
        <pc:chgData name="Heidi Schneider" userId="d04c962a-8450-4fd9-b1ff-442e3d3ea2e5" providerId="ADAL" clId="{79EDD41D-44E5-4D84-BEB9-F58F110BBF61}" dt="2025-09-09T21:28:38.668" v="38" actId="1076"/>
        <pc:sldMkLst>
          <pc:docMk/>
          <pc:sldMk cId="2910426643" sldId="421"/>
        </pc:sldMkLst>
      </pc:sldChg>
      <pc:sldChg chg="addSp delSp modSp mod modNotesTx">
        <pc:chgData name="Heidi Schneider" userId="d04c962a-8450-4fd9-b1ff-442e3d3ea2e5" providerId="ADAL" clId="{79EDD41D-44E5-4D84-BEB9-F58F110BBF61}" dt="2025-10-24T18:44:17.569" v="2439" actId="20577"/>
        <pc:sldMkLst>
          <pc:docMk/>
          <pc:sldMk cId="93900169" sldId="422"/>
        </pc:sldMkLst>
      </pc:sldChg>
      <pc:sldChg chg="addSp delSp modSp mod modAnim modNotesTx">
        <pc:chgData name="Heidi Schneider" userId="d04c962a-8450-4fd9-b1ff-442e3d3ea2e5" providerId="ADAL" clId="{79EDD41D-44E5-4D84-BEB9-F58F110BBF61}" dt="2025-10-24T18:44:33.490" v="2441" actId="114"/>
        <pc:sldMkLst>
          <pc:docMk/>
          <pc:sldMk cId="2362643511" sldId="423"/>
        </pc:sldMkLst>
      </pc:sldChg>
      <pc:sldChg chg="modSp mod modAnim modNotesTx">
        <pc:chgData name="Heidi Schneider" userId="d04c962a-8450-4fd9-b1ff-442e3d3ea2e5" providerId="ADAL" clId="{79EDD41D-44E5-4D84-BEB9-F58F110BBF61}" dt="2025-10-24T18:42:03.642" v="2358" actId="20577"/>
        <pc:sldMkLst>
          <pc:docMk/>
          <pc:sldMk cId="1842160958" sldId="426"/>
        </pc:sldMkLst>
      </pc:sldChg>
      <pc:sldChg chg="delSp modSp mod modAnim modNotesTx">
        <pc:chgData name="Heidi Schneider" userId="d04c962a-8450-4fd9-b1ff-442e3d3ea2e5" providerId="ADAL" clId="{79EDD41D-44E5-4D84-BEB9-F58F110BBF61}" dt="2025-10-24T18:46:08.596" v="2475" actId="20577"/>
        <pc:sldMkLst>
          <pc:docMk/>
          <pc:sldMk cId="3927796816" sldId="427"/>
        </pc:sldMkLst>
      </pc:sldChg>
      <pc:sldChg chg="delSp modSp mod modAnim modNotesTx">
        <pc:chgData name="Heidi Schneider" userId="d04c962a-8450-4fd9-b1ff-442e3d3ea2e5" providerId="ADAL" clId="{79EDD41D-44E5-4D84-BEB9-F58F110BBF61}" dt="2025-10-24T18:46:33.728" v="2492" actId="20577"/>
        <pc:sldMkLst>
          <pc:docMk/>
          <pc:sldMk cId="4227465013" sldId="428"/>
        </pc:sldMkLst>
      </pc:sldChg>
      <pc:sldChg chg="addSp delSp modSp mod">
        <pc:chgData name="Heidi Schneider" userId="d04c962a-8450-4fd9-b1ff-442e3d3ea2e5" providerId="ADAL" clId="{79EDD41D-44E5-4D84-BEB9-F58F110BBF61}" dt="2025-09-09T22:00:57.590" v="532"/>
        <pc:sldMkLst>
          <pc:docMk/>
          <pc:sldMk cId="2697902830" sldId="431"/>
        </pc:sldMkLst>
      </pc:sldChg>
      <pc:sldChg chg="modSp modAnim">
        <pc:chgData name="Heidi Schneider" userId="d04c962a-8450-4fd9-b1ff-442e3d3ea2e5" providerId="ADAL" clId="{79EDD41D-44E5-4D84-BEB9-F58F110BBF61}" dt="2025-09-09T23:05:58.842" v="1327"/>
        <pc:sldMkLst>
          <pc:docMk/>
          <pc:sldMk cId="16981221" sldId="432"/>
        </pc:sldMkLst>
      </pc:sldChg>
      <pc:sldChg chg="addSp delSp modSp mod">
        <pc:chgData name="Heidi Schneider" userId="d04c962a-8450-4fd9-b1ff-442e3d3ea2e5" providerId="ADAL" clId="{79EDD41D-44E5-4D84-BEB9-F58F110BBF61}" dt="2025-09-09T22:00:51.663" v="529"/>
        <pc:sldMkLst>
          <pc:docMk/>
          <pc:sldMk cId="3683672192" sldId="433"/>
        </pc:sldMkLst>
      </pc:sldChg>
      <pc:sldChg chg="modSp mod">
        <pc:chgData name="Heidi Schneider" userId="d04c962a-8450-4fd9-b1ff-442e3d3ea2e5" providerId="ADAL" clId="{79EDD41D-44E5-4D84-BEB9-F58F110BBF61}" dt="2025-09-09T23:07:15.117" v="1331" actId="1076"/>
        <pc:sldMkLst>
          <pc:docMk/>
          <pc:sldMk cId="42061503" sldId="434"/>
        </pc:sldMkLst>
      </pc:sldChg>
      <pc:sldChg chg="addSp modSp mod">
        <pc:chgData name="Heidi Schneider" userId="d04c962a-8450-4fd9-b1ff-442e3d3ea2e5" providerId="ADAL" clId="{79EDD41D-44E5-4D84-BEB9-F58F110BBF61}" dt="2025-09-09T23:08:03.288" v="1337" actId="1076"/>
        <pc:sldMkLst>
          <pc:docMk/>
          <pc:sldMk cId="3881387530" sldId="435"/>
        </pc:sldMkLst>
      </pc:sldChg>
      <pc:sldChg chg="addSp modSp mod">
        <pc:chgData name="Heidi Schneider" userId="d04c962a-8450-4fd9-b1ff-442e3d3ea2e5" providerId="ADAL" clId="{79EDD41D-44E5-4D84-BEB9-F58F110BBF61}" dt="2025-09-09T23:09:21.110" v="1343" actId="14100"/>
        <pc:sldMkLst>
          <pc:docMk/>
          <pc:sldMk cId="3427048006" sldId="436"/>
        </pc:sldMkLst>
      </pc:sldChg>
      <pc:sldChg chg="modSp mod">
        <pc:chgData name="Heidi Schneider" userId="d04c962a-8450-4fd9-b1ff-442e3d3ea2e5" providerId="ADAL" clId="{79EDD41D-44E5-4D84-BEB9-F58F110BBF61}" dt="2025-09-09T21:29:25.337" v="45" actId="207"/>
        <pc:sldMkLst>
          <pc:docMk/>
          <pc:sldMk cId="512494247" sldId="437"/>
        </pc:sldMkLst>
      </pc:sldChg>
      <pc:sldChg chg="delSp modSp mod">
        <pc:chgData name="Heidi Schneider" userId="d04c962a-8450-4fd9-b1ff-442e3d3ea2e5" providerId="ADAL" clId="{79EDD41D-44E5-4D84-BEB9-F58F110BBF61}" dt="2025-09-09T22:25:37.481" v="653" actId="478"/>
        <pc:sldMkLst>
          <pc:docMk/>
          <pc:sldMk cId="1374705702" sldId="438"/>
        </pc:sldMkLst>
      </pc:sldChg>
      <pc:sldChg chg="delSp modSp mod modAnim">
        <pc:chgData name="Heidi Schneider" userId="d04c962a-8450-4fd9-b1ff-442e3d3ea2e5" providerId="ADAL" clId="{79EDD41D-44E5-4D84-BEB9-F58F110BBF61}" dt="2025-09-09T23:47:19.687" v="1804" actId="255"/>
        <pc:sldMkLst>
          <pc:docMk/>
          <pc:sldMk cId="672169141" sldId="439"/>
        </pc:sldMkLst>
      </pc:sldChg>
      <pc:sldChg chg="delSp modSp mod">
        <pc:chgData name="Heidi Schneider" userId="d04c962a-8450-4fd9-b1ff-442e3d3ea2e5" providerId="ADAL" clId="{79EDD41D-44E5-4D84-BEB9-F58F110BBF61}" dt="2025-09-09T22:26:03.549" v="657" actId="1076"/>
        <pc:sldMkLst>
          <pc:docMk/>
          <pc:sldMk cId="2533434455" sldId="440"/>
        </pc:sldMkLst>
      </pc:sldChg>
      <pc:sldChg chg="modNotesTx">
        <pc:chgData name="Heidi Schneider" userId="d04c962a-8450-4fd9-b1ff-442e3d3ea2e5" providerId="ADAL" clId="{79EDD41D-44E5-4D84-BEB9-F58F110BBF61}" dt="2025-10-24T14:54:52.503" v="2231" actId="20577"/>
        <pc:sldMkLst>
          <pc:docMk/>
          <pc:sldMk cId="1050127575" sldId="442"/>
        </pc:sldMkLst>
      </pc:sldChg>
      <pc:sldChg chg="modSp">
        <pc:chgData name="Heidi Schneider" userId="d04c962a-8450-4fd9-b1ff-442e3d3ea2e5" providerId="ADAL" clId="{79EDD41D-44E5-4D84-BEB9-F58F110BBF61}" dt="2025-09-09T21:31:34.916" v="47" actId="207"/>
        <pc:sldMkLst>
          <pc:docMk/>
          <pc:sldMk cId="3187145118" sldId="443"/>
        </pc:sldMkLst>
      </pc:sldChg>
      <pc:sldChg chg="addSp delSp modSp del mod">
        <pc:chgData name="Heidi Schneider" userId="d04c962a-8450-4fd9-b1ff-442e3d3ea2e5" providerId="ADAL" clId="{79EDD41D-44E5-4D84-BEB9-F58F110BBF61}" dt="2025-09-09T22:08:11.835" v="603" actId="2696"/>
        <pc:sldMkLst>
          <pc:docMk/>
          <pc:sldMk cId="2332450347" sldId="444"/>
        </pc:sldMkLst>
      </pc:sldChg>
      <pc:sldChg chg="modSp mod modAnim modNotesTx">
        <pc:chgData name="Heidi Schneider" userId="d04c962a-8450-4fd9-b1ff-442e3d3ea2e5" providerId="ADAL" clId="{79EDD41D-44E5-4D84-BEB9-F58F110BBF61}" dt="2025-09-09T23:46:09.907" v="1785" actId="114"/>
        <pc:sldMkLst>
          <pc:docMk/>
          <pc:sldMk cId="1710166614" sldId="445"/>
        </pc:sldMkLst>
      </pc:sldChg>
      <pc:sldChg chg="modSp mod modAnim">
        <pc:chgData name="Heidi Schneider" userId="d04c962a-8450-4fd9-b1ff-442e3d3ea2e5" providerId="ADAL" clId="{79EDD41D-44E5-4D84-BEB9-F58F110BBF61}" dt="2025-09-09T23:46:18.407" v="1786"/>
        <pc:sldMkLst>
          <pc:docMk/>
          <pc:sldMk cId="4193228912" sldId="446"/>
        </pc:sldMkLst>
      </pc:sldChg>
      <pc:sldChg chg="addSp delSp modSp mod modAnim">
        <pc:chgData name="Heidi Schneider" userId="d04c962a-8450-4fd9-b1ff-442e3d3ea2e5" providerId="ADAL" clId="{79EDD41D-44E5-4D84-BEB9-F58F110BBF61}" dt="2025-09-09T23:46:39.158" v="1787"/>
        <pc:sldMkLst>
          <pc:docMk/>
          <pc:sldMk cId="1925172082" sldId="447"/>
        </pc:sldMkLst>
      </pc:sldChg>
      <pc:sldChg chg="addSp delSp modSp mod">
        <pc:chgData name="Heidi Schneider" userId="d04c962a-8450-4fd9-b1ff-442e3d3ea2e5" providerId="ADAL" clId="{79EDD41D-44E5-4D84-BEB9-F58F110BBF61}" dt="2025-09-09T22:11:12.683" v="627" actId="1076"/>
        <pc:sldMkLst>
          <pc:docMk/>
          <pc:sldMk cId="2530000940" sldId="448"/>
        </pc:sldMkLst>
      </pc:sldChg>
      <pc:sldChg chg="addSp modSp mod modNotesTx">
        <pc:chgData name="Heidi Schneider" userId="d04c962a-8450-4fd9-b1ff-442e3d3ea2e5" providerId="ADAL" clId="{79EDD41D-44E5-4D84-BEB9-F58F110BBF61}" dt="2025-10-24T14:53:05.601" v="2209" actId="20577"/>
        <pc:sldMkLst>
          <pc:docMk/>
          <pc:sldMk cId="2470635514" sldId="451"/>
        </pc:sldMkLst>
      </pc:sldChg>
      <pc:sldChg chg="addSp modSp mod">
        <pc:chgData name="Heidi Schneider" userId="d04c962a-8450-4fd9-b1ff-442e3d3ea2e5" providerId="ADAL" clId="{79EDD41D-44E5-4D84-BEB9-F58F110BBF61}" dt="2025-09-09T23:02:32.883" v="1304" actId="166"/>
        <pc:sldMkLst>
          <pc:docMk/>
          <pc:sldMk cId="3443438988" sldId="452"/>
        </pc:sldMkLst>
      </pc:sldChg>
      <pc:sldChg chg="addSp modSp mod">
        <pc:chgData name="Heidi Schneider" userId="d04c962a-8450-4fd9-b1ff-442e3d3ea2e5" providerId="ADAL" clId="{79EDD41D-44E5-4D84-BEB9-F58F110BBF61}" dt="2025-09-09T22:59:16.797" v="1284" actId="166"/>
        <pc:sldMkLst>
          <pc:docMk/>
          <pc:sldMk cId="4001369513" sldId="453"/>
        </pc:sldMkLst>
      </pc:sldChg>
      <pc:sldChg chg="addSp modSp mod modNotesTx">
        <pc:chgData name="Heidi Schneider" userId="d04c962a-8450-4fd9-b1ff-442e3d3ea2e5" providerId="ADAL" clId="{79EDD41D-44E5-4D84-BEB9-F58F110BBF61}" dt="2025-10-24T14:54:04.856" v="2230" actId="115"/>
        <pc:sldMkLst>
          <pc:docMk/>
          <pc:sldMk cId="3137805436" sldId="454"/>
        </pc:sldMkLst>
      </pc:sldChg>
      <pc:sldChg chg="addSp modSp mod">
        <pc:chgData name="Heidi Schneider" userId="d04c962a-8450-4fd9-b1ff-442e3d3ea2e5" providerId="ADAL" clId="{79EDD41D-44E5-4D84-BEB9-F58F110BBF61}" dt="2025-09-09T23:03:42.196" v="1306" actId="14100"/>
        <pc:sldMkLst>
          <pc:docMk/>
          <pc:sldMk cId="2167290746" sldId="455"/>
        </pc:sldMkLst>
      </pc:sldChg>
      <pc:sldChg chg="modSp mod">
        <pc:chgData name="Heidi Schneider" userId="d04c962a-8450-4fd9-b1ff-442e3d3ea2e5" providerId="ADAL" clId="{79EDD41D-44E5-4D84-BEB9-F58F110BBF61}" dt="2025-10-24T14:56:47.587" v="2233" actId="692"/>
        <pc:sldMkLst>
          <pc:docMk/>
          <pc:sldMk cId="1194297943" sldId="456"/>
        </pc:sldMkLst>
        <pc:spChg chg="mod">
          <ac:chgData name="Heidi Schneider" userId="d04c962a-8450-4fd9-b1ff-442e3d3ea2e5" providerId="ADAL" clId="{79EDD41D-44E5-4D84-BEB9-F58F110BBF61}" dt="2025-10-24T14:56:43.982" v="2232" actId="692"/>
          <ac:spMkLst>
            <pc:docMk/>
            <pc:sldMk cId="1194297943" sldId="456"/>
            <ac:spMk id="2" creationId="{CFC5A6F0-3EEE-4CFB-36EE-F323F3A50431}"/>
          </ac:spMkLst>
        </pc:spChg>
        <pc:spChg chg="mod">
          <ac:chgData name="Heidi Schneider" userId="d04c962a-8450-4fd9-b1ff-442e3d3ea2e5" providerId="ADAL" clId="{79EDD41D-44E5-4D84-BEB9-F58F110BBF61}" dt="2025-10-24T14:56:47.587" v="2233" actId="692"/>
          <ac:spMkLst>
            <pc:docMk/>
            <pc:sldMk cId="1194297943" sldId="456"/>
            <ac:spMk id="4" creationId="{2B62CA72-2129-35DB-4484-88E92CEE594F}"/>
          </ac:spMkLst>
        </pc:spChg>
      </pc:sldChg>
      <pc:sldChg chg="delSp modSp mod modAnim modNotesTx">
        <pc:chgData name="Heidi Schneider" userId="d04c962a-8450-4fd9-b1ff-442e3d3ea2e5" providerId="ADAL" clId="{79EDD41D-44E5-4D84-BEB9-F58F110BBF61}" dt="2025-10-24T18:46:56.129" v="2497" actId="20577"/>
        <pc:sldMkLst>
          <pc:docMk/>
          <pc:sldMk cId="2126886173" sldId="457"/>
        </pc:sldMkLst>
      </pc:sldChg>
      <pc:sldChg chg="modNotesTx">
        <pc:chgData name="Heidi Schneider" userId="d04c962a-8450-4fd9-b1ff-442e3d3ea2e5" providerId="ADAL" clId="{79EDD41D-44E5-4D84-BEB9-F58F110BBF61}" dt="2025-09-18T14:36:26.912" v="2182" actId="20577"/>
        <pc:sldMkLst>
          <pc:docMk/>
          <pc:sldMk cId="282173145" sldId="458"/>
        </pc:sldMkLst>
      </pc:sldChg>
      <pc:sldChg chg="modNotesTx">
        <pc:chgData name="Heidi Schneider" userId="d04c962a-8450-4fd9-b1ff-442e3d3ea2e5" providerId="ADAL" clId="{79EDD41D-44E5-4D84-BEB9-F58F110BBF61}" dt="2025-10-24T14:50:27.299" v="2186" actId="20577"/>
        <pc:sldMkLst>
          <pc:docMk/>
          <pc:sldMk cId="1156131335" sldId="459"/>
        </pc:sldMkLst>
      </pc:sldChg>
      <pc:sldChg chg="addSp delSp modSp add mod ord modNotesTx">
        <pc:chgData name="Heidi Schneider" userId="d04c962a-8450-4fd9-b1ff-442e3d3ea2e5" providerId="ADAL" clId="{79EDD41D-44E5-4D84-BEB9-F58F110BBF61}" dt="2025-09-09T21:58:10.676" v="511" actId="20577"/>
        <pc:sldMkLst>
          <pc:docMk/>
          <pc:sldMk cId="3872763825" sldId="461"/>
        </pc:sldMkLst>
      </pc:sldChg>
      <pc:sldChg chg="add del">
        <pc:chgData name="Heidi Schneider" userId="d04c962a-8450-4fd9-b1ff-442e3d3ea2e5" providerId="ADAL" clId="{79EDD41D-44E5-4D84-BEB9-F58F110BBF61}" dt="2025-09-09T21:57:29.609" v="383" actId="2890"/>
        <pc:sldMkLst>
          <pc:docMk/>
          <pc:sldMk cId="3470116841" sldId="462"/>
        </pc:sldMkLst>
      </pc:sldChg>
      <pc:sldChg chg="addSp delSp modSp add mod ord">
        <pc:chgData name="Heidi Schneider" userId="d04c962a-8450-4fd9-b1ff-442e3d3ea2e5" providerId="ADAL" clId="{79EDD41D-44E5-4D84-BEB9-F58F110BBF61}" dt="2025-09-09T22:08:08.024" v="602" actId="1076"/>
        <pc:sldMkLst>
          <pc:docMk/>
          <pc:sldMk cId="4211848609" sldId="462"/>
        </pc:sldMkLst>
      </pc:sldChg>
      <pc:sldChg chg="addSp delSp modSp add mod ord">
        <pc:chgData name="Heidi Schneider" userId="d04c962a-8450-4fd9-b1ff-442e3d3ea2e5" providerId="ADAL" clId="{79EDD41D-44E5-4D84-BEB9-F58F110BBF61}" dt="2025-09-09T22:25:08.289" v="650" actId="1076"/>
        <pc:sldMkLst>
          <pc:docMk/>
          <pc:sldMk cId="105165199" sldId="463"/>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6434"/>
          </a:xfrm>
          <a:prstGeom prst="rect">
            <a:avLst/>
          </a:prstGeom>
        </p:spPr>
        <p:txBody>
          <a:bodyPr vert="horz" lIns="93177" tIns="46589" rIns="93177" bIns="46589" rtlCol="0"/>
          <a:lstStyle>
            <a:lvl1pPr algn="r">
              <a:defRPr sz="1200"/>
            </a:lvl1pPr>
          </a:lstStyle>
          <a:p>
            <a:fld id="{91B8D0D7-DADE-4A8C-8087-BBE9B087E1A8}" type="datetimeFigureOut">
              <a:rPr lang="en-US" smtClean="0"/>
              <a:t>10/24/2025</a:t>
            </a:fld>
            <a:endParaRPr lang="en-US"/>
          </a:p>
        </p:txBody>
      </p:sp>
      <p:sp>
        <p:nvSpPr>
          <p:cNvPr id="4" name="Footer Placeholder 3"/>
          <p:cNvSpPr>
            <a:spLocks noGrp="1"/>
          </p:cNvSpPr>
          <p:nvPr>
            <p:ph type="ftr" sz="quarter" idx="2"/>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6433"/>
          </a:xfrm>
          <a:prstGeom prst="rect">
            <a:avLst/>
          </a:prstGeom>
        </p:spPr>
        <p:txBody>
          <a:bodyPr vert="horz" lIns="93177" tIns="46589" rIns="93177" bIns="46589" rtlCol="0" anchor="b"/>
          <a:lstStyle>
            <a:lvl1pPr algn="r">
              <a:defRPr sz="1200"/>
            </a:lvl1pPr>
          </a:lstStyle>
          <a:p>
            <a:fld id="{87C481B1-F8BE-4D7E-9ECF-112D4423F9C7}" type="slidenum">
              <a:rPr lang="en-US" smtClean="0"/>
              <a:t>‹#›</a:t>
            </a:fld>
            <a:endParaRPr lang="en-US"/>
          </a:p>
        </p:txBody>
      </p:sp>
    </p:spTree>
    <p:extLst>
      <p:ext uri="{BB962C8B-B14F-4D97-AF65-F5344CB8AC3E}">
        <p14:creationId xmlns:p14="http://schemas.microsoft.com/office/powerpoint/2010/main" val="41825400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67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70338" y="0"/>
            <a:ext cx="3038475" cy="466725"/>
          </a:xfrm>
          <a:prstGeom prst="rect">
            <a:avLst/>
          </a:prstGeom>
        </p:spPr>
        <p:txBody>
          <a:bodyPr vert="horz" lIns="91440" tIns="45720" rIns="91440" bIns="45720" rtlCol="0"/>
          <a:lstStyle>
            <a:lvl1pPr algn="r">
              <a:defRPr sz="1200"/>
            </a:lvl1pPr>
          </a:lstStyle>
          <a:p>
            <a:fld id="{40267B7A-A846-4C75-AA82-82876FFF5215}" type="datetimeFigureOut">
              <a:rPr lang="en-US" smtClean="0"/>
              <a:t>10/24/2025</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1675" y="4473575"/>
            <a:ext cx="5607050" cy="366077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675"/>
            <a:ext cx="3038475" cy="46672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70338" y="8829675"/>
            <a:ext cx="3038475" cy="466725"/>
          </a:xfrm>
          <a:prstGeom prst="rect">
            <a:avLst/>
          </a:prstGeom>
        </p:spPr>
        <p:txBody>
          <a:bodyPr vert="horz" lIns="91440" tIns="45720" rIns="91440" bIns="45720" rtlCol="0" anchor="b"/>
          <a:lstStyle>
            <a:lvl1pPr algn="r">
              <a:defRPr sz="1200"/>
            </a:lvl1pPr>
          </a:lstStyle>
          <a:p>
            <a:fld id="{30EF08CF-B92F-48FF-9EB0-7A9E6F64D856}" type="slidenum">
              <a:rPr lang="en-US" smtClean="0"/>
              <a:t>‹#›</a:t>
            </a:fld>
            <a:endParaRPr lang="en-US"/>
          </a:p>
        </p:txBody>
      </p:sp>
    </p:spTree>
    <p:extLst>
      <p:ext uri="{BB962C8B-B14F-4D97-AF65-F5344CB8AC3E}">
        <p14:creationId xmlns:p14="http://schemas.microsoft.com/office/powerpoint/2010/main" val="38850418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purpose of this training is to understand the PM’s role for updating cost estimates and following Policy 3A-9. This version of the training is based on Policy 3A-9 as last updated on 2/24/25. The training also focuses on best practices for filling out the revision to programmed cost template.</a:t>
            </a:r>
          </a:p>
          <a:p>
            <a:endParaRPr lang="en-US" dirty="0"/>
          </a:p>
          <a:p>
            <a:r>
              <a:rPr lang="en-US" dirty="0"/>
              <a:t>Training Time: 1 </a:t>
            </a:r>
            <a:r>
              <a:rPr lang="en-US"/>
              <a:t>hr</a:t>
            </a:r>
          </a:p>
        </p:txBody>
      </p:sp>
      <p:sp>
        <p:nvSpPr>
          <p:cNvPr id="4" name="Slide Number Placeholder 3"/>
          <p:cNvSpPr>
            <a:spLocks noGrp="1"/>
          </p:cNvSpPr>
          <p:nvPr>
            <p:ph type="sldNum" sz="quarter" idx="5"/>
          </p:nvPr>
        </p:nvSpPr>
        <p:spPr/>
        <p:txBody>
          <a:bodyPr/>
          <a:lstStyle/>
          <a:p>
            <a:fld id="{30EF08CF-B92F-48FF-9EB0-7A9E6F64D856}" type="slidenum">
              <a:rPr lang="en-US" smtClean="0"/>
              <a:t>1</a:t>
            </a:fld>
            <a:endParaRPr lang="en-US"/>
          </a:p>
        </p:txBody>
      </p:sp>
    </p:spTree>
    <p:extLst>
      <p:ext uri="{BB962C8B-B14F-4D97-AF65-F5344CB8AC3E}">
        <p14:creationId xmlns:p14="http://schemas.microsoft.com/office/powerpoint/2010/main" val="41315739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D478F4-CD2C-4034-B7F2-74CB443D957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BA2A6EB-8B22-F708-5E44-B99CD7F4EA8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7FC416E-8220-0D13-8355-3487EAAE42B6}"/>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1) The PM must submit the updated estimate 6 months prior to FFPR request if the cost has increased by $10 million or more since the last programmed cost estimate.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2) The PM is responsible to submit the updated cost estimate after the FFPR report plan revisions affecting costs have been made. This should be done as soon as possible after PFPR is held.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[click to </a:t>
            </a:r>
            <a:r>
              <a:rPr lang="en-US" sz="1200" i="1" dirty="0"/>
              <a:t>transition to next slide to see  next part of the table</a:t>
            </a:r>
            <a:r>
              <a:rPr lang="en-US" sz="1200" dirty="0"/>
              <a:t>]</a:t>
            </a:r>
            <a:endParaRPr lang="en-US" dirty="0"/>
          </a:p>
        </p:txBody>
      </p:sp>
      <p:sp>
        <p:nvSpPr>
          <p:cNvPr id="4" name="Slide Number Placeholder 3">
            <a:extLst>
              <a:ext uri="{FF2B5EF4-FFF2-40B4-BE49-F238E27FC236}">
                <a16:creationId xmlns:a16="http://schemas.microsoft.com/office/drawing/2014/main" id="{F715A67B-3961-3CBB-6C03-3269027C24FF}"/>
              </a:ext>
            </a:extLst>
          </p:cNvPr>
          <p:cNvSpPr>
            <a:spLocks noGrp="1"/>
          </p:cNvSpPr>
          <p:nvPr>
            <p:ph type="sldNum" sz="quarter" idx="5"/>
          </p:nvPr>
        </p:nvSpPr>
        <p:spPr/>
        <p:txBody>
          <a:bodyPr/>
          <a:lstStyle/>
          <a:p>
            <a:fld id="{E1F2C632-E035-4FBF-8D3F-129570134C5A}" type="slidenum">
              <a:rPr lang="en-US" smtClean="0"/>
              <a:t>10</a:t>
            </a:fld>
            <a:endParaRPr lang="en-US"/>
          </a:p>
        </p:txBody>
      </p:sp>
    </p:spTree>
    <p:extLst>
      <p:ext uri="{BB962C8B-B14F-4D97-AF65-F5344CB8AC3E}">
        <p14:creationId xmlns:p14="http://schemas.microsoft.com/office/powerpoint/2010/main" val="14992631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5420B8-2A6D-9222-1ECD-254C946BABF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60CC247-4DF9-E894-6711-52EF6FB338D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B631173-CADB-B260-8104-39E2A84CC66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1) The PM must submit the annual update between 120 and 60 calendar days</a:t>
            </a:r>
            <a:r>
              <a:rPr lang="en-US" b="1" dirty="0"/>
              <a:t> </a:t>
            </a:r>
            <a:r>
              <a:rPr lang="en-US" b="1" u="sng" dirty="0"/>
              <a:t>before</a:t>
            </a:r>
            <a:r>
              <a:rPr lang="en-US" b="1" dirty="0"/>
              <a:t> </a:t>
            </a:r>
            <a:r>
              <a:rPr lang="en-US" dirty="0"/>
              <a:t>June 30</a:t>
            </a:r>
            <a:r>
              <a:rPr lang="en-US" baseline="30000" dirty="0"/>
              <a:t>th</a:t>
            </a:r>
            <a:r>
              <a:rPr lang="en-US" dirty="0"/>
              <a:t>. Remember that June 30</a:t>
            </a:r>
            <a:r>
              <a:rPr lang="en-US" baseline="30000" dirty="0"/>
              <a:t>th</a:t>
            </a:r>
            <a:r>
              <a:rPr lang="en-US" dirty="0"/>
              <a:t> is the end of the fiscal year.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[click to </a:t>
            </a:r>
            <a:r>
              <a:rPr lang="en-US" sz="1200" i="1" dirty="0"/>
              <a:t>transition to next slide to see  next part of the table</a:t>
            </a:r>
            <a:r>
              <a:rPr lang="en-US" sz="1200" dirty="0"/>
              <a:t>]</a:t>
            </a:r>
            <a:endParaRPr lang="en-US" dirty="0"/>
          </a:p>
        </p:txBody>
      </p:sp>
      <p:sp>
        <p:nvSpPr>
          <p:cNvPr id="4" name="Slide Number Placeholder 3">
            <a:extLst>
              <a:ext uri="{FF2B5EF4-FFF2-40B4-BE49-F238E27FC236}">
                <a16:creationId xmlns:a16="http://schemas.microsoft.com/office/drawing/2014/main" id="{299FF774-3D26-BA3E-9B12-253FD70E95B7}"/>
              </a:ext>
            </a:extLst>
          </p:cNvPr>
          <p:cNvSpPr>
            <a:spLocks noGrp="1"/>
          </p:cNvSpPr>
          <p:nvPr>
            <p:ph type="sldNum" sz="quarter" idx="5"/>
          </p:nvPr>
        </p:nvSpPr>
        <p:spPr/>
        <p:txBody>
          <a:bodyPr/>
          <a:lstStyle/>
          <a:p>
            <a:fld id="{E1F2C632-E035-4FBF-8D3F-129570134C5A}" type="slidenum">
              <a:rPr lang="en-US" smtClean="0"/>
              <a:t>11</a:t>
            </a:fld>
            <a:endParaRPr lang="en-US"/>
          </a:p>
        </p:txBody>
      </p:sp>
    </p:spTree>
    <p:extLst>
      <p:ext uri="{BB962C8B-B14F-4D97-AF65-F5344CB8AC3E}">
        <p14:creationId xmlns:p14="http://schemas.microsoft.com/office/powerpoint/2010/main" val="37138187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40F32E-5F4D-ED24-E1EC-163B6338AA5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163D493-9DA5-73DC-5B85-D325EC930A5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5D6E819-5AF3-409A-AEB1-489F5E1B3436}"/>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1) The PM must submit the updated estimate if the cost increases or decreases by 10% or more. It applies to any phase of money: ROW, utilities, or construction.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2) The PM is responsible to submit the updated cost estimate if the cost increases over $4 million or differs by 20% or more from STIP/TIP. </a:t>
            </a:r>
          </a:p>
        </p:txBody>
      </p:sp>
      <p:sp>
        <p:nvSpPr>
          <p:cNvPr id="4" name="Slide Number Placeholder 3">
            <a:extLst>
              <a:ext uri="{FF2B5EF4-FFF2-40B4-BE49-F238E27FC236}">
                <a16:creationId xmlns:a16="http://schemas.microsoft.com/office/drawing/2014/main" id="{1C33C689-2A3B-8A36-F86E-7F338ACCC176}"/>
              </a:ext>
            </a:extLst>
          </p:cNvPr>
          <p:cNvSpPr>
            <a:spLocks noGrp="1"/>
          </p:cNvSpPr>
          <p:nvPr>
            <p:ph type="sldNum" sz="quarter" idx="5"/>
          </p:nvPr>
        </p:nvSpPr>
        <p:spPr/>
        <p:txBody>
          <a:bodyPr/>
          <a:lstStyle/>
          <a:p>
            <a:fld id="{E1F2C632-E035-4FBF-8D3F-129570134C5A}" type="slidenum">
              <a:rPr lang="en-US" smtClean="0"/>
              <a:t>12</a:t>
            </a:fld>
            <a:endParaRPr lang="en-US"/>
          </a:p>
        </p:txBody>
      </p:sp>
    </p:spTree>
    <p:extLst>
      <p:ext uri="{BB962C8B-B14F-4D97-AF65-F5344CB8AC3E}">
        <p14:creationId xmlns:p14="http://schemas.microsoft.com/office/powerpoint/2010/main" val="16324745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1) </a:t>
            </a:r>
            <a:r>
              <a:rPr lang="en-US" sz="1200" dirty="0"/>
              <a:t>Once the preliminary engineering funds are authorized, the PM is responsible for directing the preparation of the ROW, UTL, and CST costs. In other words, the PM will never have involvement with a cost estimate for the PE funds. Cost estimates are only needed for funds that are not authorized.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(click 2) If projects will be twinned together (i.e. let for construction together), the project cost estimates should be submitted together. This is per the cost estimate template.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endParaRPr lang="en-US" dirty="0"/>
          </a:p>
        </p:txBody>
      </p:sp>
      <p:sp>
        <p:nvSpPr>
          <p:cNvPr id="4" name="Slide Number Placeholder 3"/>
          <p:cNvSpPr>
            <a:spLocks noGrp="1"/>
          </p:cNvSpPr>
          <p:nvPr>
            <p:ph type="sldNum" sz="quarter" idx="5"/>
          </p:nvPr>
        </p:nvSpPr>
        <p:spPr/>
        <p:txBody>
          <a:bodyPr/>
          <a:lstStyle/>
          <a:p>
            <a:fld id="{E1F2C632-E035-4FBF-8D3F-129570134C5A}" type="slidenum">
              <a:rPr lang="en-US" smtClean="0"/>
              <a:t>13</a:t>
            </a:fld>
            <a:endParaRPr lang="en-US"/>
          </a:p>
        </p:txBody>
      </p:sp>
    </p:spTree>
    <p:extLst>
      <p:ext uri="{BB962C8B-B14F-4D97-AF65-F5344CB8AC3E}">
        <p14:creationId xmlns:p14="http://schemas.microsoft.com/office/powerpoint/2010/main" val="40592989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1) </a:t>
            </a:r>
            <a:r>
              <a:rPr lang="en-US" sz="1200" dirty="0"/>
              <a:t>Once the preliminary engineering funds are authorized, the PM is responsible for directing the preparation of the ROW, UTL, and CST costs. In other words, the PM will never have involvement with a cost estimate for the PE funds. Cost estimates are only needed for funds that are not authorized. This table shows who the PM should coordinate with to receive the updated cost estimate.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(click 2) If ROW or UTL phase will be paid using local funds only, a cost estimate is prepared by the Locals but will be reviewed by GDOT. GDOT needs to ensure that local sponsor is planning to have enough funds available for that phase of work.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endParaRPr lang="en-US" dirty="0"/>
          </a:p>
        </p:txBody>
      </p:sp>
      <p:sp>
        <p:nvSpPr>
          <p:cNvPr id="4" name="Slide Number Placeholder 3"/>
          <p:cNvSpPr>
            <a:spLocks noGrp="1"/>
          </p:cNvSpPr>
          <p:nvPr>
            <p:ph type="sldNum" sz="quarter" idx="5"/>
          </p:nvPr>
        </p:nvSpPr>
        <p:spPr/>
        <p:txBody>
          <a:bodyPr/>
          <a:lstStyle/>
          <a:p>
            <a:fld id="{E1F2C632-E035-4FBF-8D3F-129570134C5A}" type="slidenum">
              <a:rPr lang="en-US" smtClean="0"/>
              <a:t>14</a:t>
            </a:fld>
            <a:endParaRPr lang="en-US"/>
          </a:p>
        </p:txBody>
      </p:sp>
    </p:spTree>
    <p:extLst>
      <p:ext uri="{BB962C8B-B14F-4D97-AF65-F5344CB8AC3E}">
        <p14:creationId xmlns:p14="http://schemas.microsoft.com/office/powerpoint/2010/main" val="16428055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(click 1) If a funding phase will be paid using local funds only, a cost estimate is prepared by the Local sponsor but will be reviewed by GDOT. GDOT needs to ensure that local sponsor is planning to have enough funds available for that phase of work.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endParaRPr lang="en-US" dirty="0"/>
          </a:p>
        </p:txBody>
      </p:sp>
      <p:sp>
        <p:nvSpPr>
          <p:cNvPr id="4" name="Slide Number Placeholder 3"/>
          <p:cNvSpPr>
            <a:spLocks noGrp="1"/>
          </p:cNvSpPr>
          <p:nvPr>
            <p:ph type="sldNum" sz="quarter" idx="5"/>
          </p:nvPr>
        </p:nvSpPr>
        <p:spPr/>
        <p:txBody>
          <a:bodyPr/>
          <a:lstStyle/>
          <a:p>
            <a:fld id="{E1F2C632-E035-4FBF-8D3F-129570134C5A}" type="slidenum">
              <a:rPr lang="en-US" smtClean="0"/>
              <a:t>15</a:t>
            </a:fld>
            <a:endParaRPr lang="en-US"/>
          </a:p>
        </p:txBody>
      </p:sp>
    </p:spTree>
    <p:extLst>
      <p:ext uri="{BB962C8B-B14F-4D97-AF65-F5344CB8AC3E}">
        <p14:creationId xmlns:p14="http://schemas.microsoft.com/office/powerpoint/2010/main" val="34173057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1) </a:t>
            </a:r>
            <a:r>
              <a:rPr lang="en-US" sz="1200" dirty="0"/>
              <a:t>Per Policy 3A-9, the Office of Engineering Services is responsible for reviewing and processing all cost estimates.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(click 2) Although construction, ROW, and utility cost estimates may be submitted, Engineering Services only checks the construction cost estimate to ensure that the pay item quantities and general price make sense for the project.  The ROW cost estimate and the Utility estimate are prepared by their respective SME. Therefore, Engineering Services only checks these estimates for completeness. </a:t>
            </a:r>
          </a:p>
          <a:p>
            <a:endParaRPr lang="en-US" dirty="0"/>
          </a:p>
        </p:txBody>
      </p:sp>
      <p:sp>
        <p:nvSpPr>
          <p:cNvPr id="4" name="Slide Number Placeholder 3"/>
          <p:cNvSpPr>
            <a:spLocks noGrp="1"/>
          </p:cNvSpPr>
          <p:nvPr>
            <p:ph type="sldNum" sz="quarter" idx="5"/>
          </p:nvPr>
        </p:nvSpPr>
        <p:spPr/>
        <p:txBody>
          <a:bodyPr/>
          <a:lstStyle/>
          <a:p>
            <a:fld id="{E1F2C632-E035-4FBF-8D3F-129570134C5A}" type="slidenum">
              <a:rPr lang="en-US" smtClean="0"/>
              <a:t>16</a:t>
            </a:fld>
            <a:endParaRPr lang="en-US"/>
          </a:p>
        </p:txBody>
      </p:sp>
    </p:spTree>
    <p:extLst>
      <p:ext uri="{BB962C8B-B14F-4D97-AF65-F5344CB8AC3E}">
        <p14:creationId xmlns:p14="http://schemas.microsoft.com/office/powerpoint/2010/main" val="5503557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1) </a:t>
            </a:r>
            <a:r>
              <a:rPr lang="en-US" sz="1200" dirty="0"/>
              <a:t>The final cost estimate (aka engineer’s estimate) is what is used to determine the final amount of money needed for construction fund authorization. It is also used as a way to determine if the bid amounts that are received for constructing the project are too high compared. The PM does not need to request the final cost estimate from the Office of Engineering Services. The estimate is triggered by the submission of the corrected FFPR letter. No one outside the Office of Engineering, except the Chief Engineer, will see the final cost estimate. </a:t>
            </a:r>
          </a:p>
          <a:p>
            <a:endParaRPr lang="en-US" dirty="0"/>
          </a:p>
        </p:txBody>
      </p:sp>
      <p:sp>
        <p:nvSpPr>
          <p:cNvPr id="4" name="Slide Number Placeholder 3"/>
          <p:cNvSpPr>
            <a:spLocks noGrp="1"/>
          </p:cNvSpPr>
          <p:nvPr>
            <p:ph type="sldNum" sz="quarter" idx="5"/>
          </p:nvPr>
        </p:nvSpPr>
        <p:spPr/>
        <p:txBody>
          <a:bodyPr/>
          <a:lstStyle/>
          <a:p>
            <a:fld id="{E1F2C632-E035-4FBF-8D3F-129570134C5A}" type="slidenum">
              <a:rPr lang="en-US" smtClean="0"/>
              <a:t>17</a:t>
            </a:fld>
            <a:endParaRPr lang="en-US"/>
          </a:p>
        </p:txBody>
      </p:sp>
    </p:spTree>
    <p:extLst>
      <p:ext uri="{BB962C8B-B14F-4D97-AF65-F5344CB8AC3E}">
        <p14:creationId xmlns:p14="http://schemas.microsoft.com/office/powerpoint/2010/main" val="19842845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1) </a:t>
            </a:r>
            <a:r>
              <a:rPr lang="en-US" sz="1200" dirty="0"/>
              <a:t>Per Policy 3A-9, the Office of Engineering Services is responsible for reviewing and processing all cost estimates.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p:txBody>
      </p:sp>
      <p:sp>
        <p:nvSpPr>
          <p:cNvPr id="4" name="Slide Number Placeholder 3"/>
          <p:cNvSpPr>
            <a:spLocks noGrp="1"/>
          </p:cNvSpPr>
          <p:nvPr>
            <p:ph type="sldNum" sz="quarter" idx="5"/>
          </p:nvPr>
        </p:nvSpPr>
        <p:spPr/>
        <p:txBody>
          <a:bodyPr/>
          <a:lstStyle/>
          <a:p>
            <a:fld id="{E1F2C632-E035-4FBF-8D3F-129570134C5A}" type="slidenum">
              <a:rPr lang="en-US" smtClean="0"/>
              <a:t>18</a:t>
            </a:fld>
            <a:endParaRPr lang="en-US"/>
          </a:p>
        </p:txBody>
      </p:sp>
    </p:spTree>
    <p:extLst>
      <p:ext uri="{BB962C8B-B14F-4D97-AF65-F5344CB8AC3E}">
        <p14:creationId xmlns:p14="http://schemas.microsoft.com/office/powerpoint/2010/main" val="9264277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(direction: Read question 1 and give participants time to respond. Answer: D.) </a:t>
            </a:r>
            <a:endParaRPr lang="en-US" dirty="0"/>
          </a:p>
        </p:txBody>
      </p:sp>
      <p:sp>
        <p:nvSpPr>
          <p:cNvPr id="4" name="Slide Number Placeholder 3"/>
          <p:cNvSpPr>
            <a:spLocks noGrp="1"/>
          </p:cNvSpPr>
          <p:nvPr>
            <p:ph type="sldNum" sz="quarter" idx="5"/>
          </p:nvPr>
        </p:nvSpPr>
        <p:spPr/>
        <p:txBody>
          <a:bodyPr/>
          <a:lstStyle/>
          <a:p>
            <a:fld id="{E1F2C632-E035-4FBF-8D3F-129570134C5A}" type="slidenum">
              <a:rPr lang="en-US" smtClean="0"/>
              <a:t>19</a:t>
            </a:fld>
            <a:endParaRPr lang="en-US"/>
          </a:p>
        </p:txBody>
      </p:sp>
    </p:spTree>
    <p:extLst>
      <p:ext uri="{BB962C8B-B14F-4D97-AF65-F5344CB8AC3E}">
        <p14:creationId xmlns:p14="http://schemas.microsoft.com/office/powerpoint/2010/main" val="21533073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FF4AA7-3C50-0EAC-3FC9-6B484176C80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4AF2FAA-6CA1-902D-F6A5-61AE448971E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0E3B777-4166-5E95-BDA2-CCB31018B012}"/>
              </a:ext>
            </a:extLst>
          </p:cNvPr>
          <p:cNvSpPr>
            <a:spLocks noGrp="1"/>
          </p:cNvSpPr>
          <p:nvPr>
            <p:ph type="body" idx="1"/>
          </p:nvPr>
        </p:nvSpPr>
        <p:spPr/>
        <p:txBody>
          <a:bodyPr/>
          <a:lstStyle/>
          <a:p>
            <a:r>
              <a:rPr lang="en-US" dirty="0"/>
              <a:t>(click 1) There are 4 learning objectives for this  training. The PM understand GDOT Policy 3A-9. </a:t>
            </a:r>
          </a:p>
          <a:p>
            <a:endParaRPr lang="en-US" dirty="0"/>
          </a:p>
          <a:p>
            <a:r>
              <a:rPr lang="en-US" dirty="0"/>
              <a:t>(click 2) The PM will learn how to fill out the form for updating the cost estimate.</a:t>
            </a:r>
          </a:p>
          <a:p>
            <a:endParaRPr lang="en-US" dirty="0"/>
          </a:p>
          <a:p>
            <a:r>
              <a:rPr lang="en-US" dirty="0"/>
              <a:t>(click 3) Within the form is a justification box. The PM will learn how to properly write a justification statement that explains any cost changes.</a:t>
            </a:r>
          </a:p>
          <a:p>
            <a:endParaRPr lang="en-US" dirty="0"/>
          </a:p>
          <a:p>
            <a:r>
              <a:rPr lang="en-US" dirty="0"/>
              <a:t>(click 4) The last objective is to know how to upload the updated cost estimate to the tracker for signature. </a:t>
            </a:r>
          </a:p>
        </p:txBody>
      </p:sp>
      <p:sp>
        <p:nvSpPr>
          <p:cNvPr id="4" name="Slide Number Placeholder 3">
            <a:extLst>
              <a:ext uri="{FF2B5EF4-FFF2-40B4-BE49-F238E27FC236}">
                <a16:creationId xmlns:a16="http://schemas.microsoft.com/office/drawing/2014/main" id="{E73308BB-7DD4-6999-0139-A2B33357A3E2}"/>
              </a:ext>
            </a:extLst>
          </p:cNvPr>
          <p:cNvSpPr>
            <a:spLocks noGrp="1"/>
          </p:cNvSpPr>
          <p:nvPr>
            <p:ph type="sldNum" sz="quarter" idx="5"/>
          </p:nvPr>
        </p:nvSpPr>
        <p:spPr/>
        <p:txBody>
          <a:bodyPr/>
          <a:lstStyle/>
          <a:p>
            <a:fld id="{E1F2C632-E035-4FBF-8D3F-129570134C5A}" type="slidenum">
              <a:rPr lang="en-US" smtClean="0"/>
              <a:t>2</a:t>
            </a:fld>
            <a:endParaRPr lang="en-US"/>
          </a:p>
        </p:txBody>
      </p:sp>
    </p:spTree>
    <p:extLst>
      <p:ext uri="{BB962C8B-B14F-4D97-AF65-F5344CB8AC3E}">
        <p14:creationId xmlns:p14="http://schemas.microsoft.com/office/powerpoint/2010/main" val="32528429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(direction: Read question 1 and give participants time to respond. Answer: B.) </a:t>
            </a:r>
            <a:endParaRPr lang="en-US" dirty="0"/>
          </a:p>
        </p:txBody>
      </p:sp>
      <p:sp>
        <p:nvSpPr>
          <p:cNvPr id="4" name="Slide Number Placeholder 3"/>
          <p:cNvSpPr>
            <a:spLocks noGrp="1"/>
          </p:cNvSpPr>
          <p:nvPr>
            <p:ph type="sldNum" sz="quarter" idx="5"/>
          </p:nvPr>
        </p:nvSpPr>
        <p:spPr/>
        <p:txBody>
          <a:bodyPr/>
          <a:lstStyle/>
          <a:p>
            <a:fld id="{E1F2C632-E035-4FBF-8D3F-129570134C5A}" type="slidenum">
              <a:rPr lang="en-US" smtClean="0"/>
              <a:t>20</a:t>
            </a:fld>
            <a:endParaRPr lang="en-US"/>
          </a:p>
        </p:txBody>
      </p:sp>
    </p:spTree>
    <p:extLst>
      <p:ext uri="{BB962C8B-B14F-4D97-AF65-F5344CB8AC3E}">
        <p14:creationId xmlns:p14="http://schemas.microsoft.com/office/powerpoint/2010/main" val="24361355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(direction: Read question 1 and give participants time to respond. Answer: D.) At a minimum, the cost estimate for any unauthorized phase of funds will expire annually. This is 1 year from the date that it was approved by the Office of Engineering Services. However, the PM should review table 1 of Policy 3A-9 to know other times that the revised cost estimates are due. </a:t>
            </a:r>
            <a:endParaRPr lang="en-US" dirty="0"/>
          </a:p>
        </p:txBody>
      </p:sp>
      <p:sp>
        <p:nvSpPr>
          <p:cNvPr id="4" name="Slide Number Placeholder 3"/>
          <p:cNvSpPr>
            <a:spLocks noGrp="1"/>
          </p:cNvSpPr>
          <p:nvPr>
            <p:ph type="sldNum" sz="quarter" idx="5"/>
          </p:nvPr>
        </p:nvSpPr>
        <p:spPr/>
        <p:txBody>
          <a:bodyPr/>
          <a:lstStyle/>
          <a:p>
            <a:fld id="{E1F2C632-E035-4FBF-8D3F-129570134C5A}" type="slidenum">
              <a:rPr lang="en-US" smtClean="0"/>
              <a:t>21</a:t>
            </a:fld>
            <a:endParaRPr lang="en-US"/>
          </a:p>
        </p:txBody>
      </p:sp>
    </p:spTree>
    <p:extLst>
      <p:ext uri="{BB962C8B-B14F-4D97-AF65-F5344CB8AC3E}">
        <p14:creationId xmlns:p14="http://schemas.microsoft.com/office/powerpoint/2010/main" val="126260926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DC8728-788F-0003-9A9D-581B26C998D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DC7C386-4F9D-E121-3241-8026B4BF9C2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FFD88E7-4FFD-770D-826A-99B39EE61B95}"/>
              </a:ext>
            </a:extLst>
          </p:cNvPr>
          <p:cNvSpPr>
            <a:spLocks noGrp="1"/>
          </p:cNvSpPr>
          <p:nvPr>
            <p:ph type="body" idx="1"/>
          </p:nvPr>
        </p:nvSpPr>
        <p:spPr/>
        <p:txBody>
          <a:bodyPr/>
          <a:lstStyle/>
          <a:p>
            <a:pPr marL="285750" indent="-285750">
              <a:buFont typeface="Arial" panose="020B0604020202020204" pitchFamily="34" charset="0"/>
              <a:buChar char="•"/>
            </a:pPr>
            <a:r>
              <a:rPr lang="en-US" sz="1200" b="1" dirty="0">
                <a:solidFill>
                  <a:srgbClr val="0070C0"/>
                </a:solidFill>
              </a:rPr>
              <a:t>If the local sponsor provides the ROW or UTL cost estimate, these must be approved by the State ROW or State UTL office prior to submitting them with the updated cost estimate. </a:t>
            </a: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p:txBody>
      </p:sp>
      <p:sp>
        <p:nvSpPr>
          <p:cNvPr id="4" name="Slide Number Placeholder 3">
            <a:extLst>
              <a:ext uri="{FF2B5EF4-FFF2-40B4-BE49-F238E27FC236}">
                <a16:creationId xmlns:a16="http://schemas.microsoft.com/office/drawing/2014/main" id="{6CC6BD60-1AE4-6BAC-C1C0-4E1E839A5D7C}"/>
              </a:ext>
            </a:extLst>
          </p:cNvPr>
          <p:cNvSpPr>
            <a:spLocks noGrp="1"/>
          </p:cNvSpPr>
          <p:nvPr>
            <p:ph type="sldNum" sz="quarter" idx="5"/>
          </p:nvPr>
        </p:nvSpPr>
        <p:spPr/>
        <p:txBody>
          <a:bodyPr/>
          <a:lstStyle/>
          <a:p>
            <a:fld id="{E1F2C632-E035-4FBF-8D3F-129570134C5A}" type="slidenum">
              <a:rPr lang="en-US" smtClean="0"/>
              <a:t>22</a:t>
            </a:fld>
            <a:endParaRPr lang="en-US"/>
          </a:p>
        </p:txBody>
      </p:sp>
    </p:spTree>
    <p:extLst>
      <p:ext uri="{BB962C8B-B14F-4D97-AF65-F5344CB8AC3E}">
        <p14:creationId xmlns:p14="http://schemas.microsoft.com/office/powerpoint/2010/main" val="316942161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17A10C-4205-3390-88F6-2F5FC0BBC2B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A6955ED-2F0B-80CD-41BE-609CE34FB6E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7BBCB27-9D4B-2EAC-C6C5-8E604D7E5644}"/>
              </a:ext>
            </a:extLst>
          </p:cNvPr>
          <p:cNvSpPr>
            <a:spLocks noGrp="1"/>
          </p:cNvSpPr>
          <p:nvPr>
            <p:ph type="body" idx="1"/>
          </p:nvPr>
        </p:nvSpPr>
        <p:spPr/>
        <p:txBody>
          <a:bodyPr/>
          <a:lstStyle/>
          <a:p>
            <a:r>
              <a:rPr lang="en-US" dirty="0"/>
              <a:t>Next, we will discuss how to properly fill out the Revisions to Programmed Costs template. When the word “revised” is used by GDOT, it is referring to changing or revising something that has already been approved. Until funds are authorized for use, the cost of a particular funding phase is only programmed. In other words, GDOT is using the estimate or the programmed amount of funds to balance the budget. Once you understand the terminology, the name of the template makes sense. </a:t>
            </a:r>
          </a:p>
        </p:txBody>
      </p:sp>
      <p:sp>
        <p:nvSpPr>
          <p:cNvPr id="4" name="Slide Number Placeholder 3">
            <a:extLst>
              <a:ext uri="{FF2B5EF4-FFF2-40B4-BE49-F238E27FC236}">
                <a16:creationId xmlns:a16="http://schemas.microsoft.com/office/drawing/2014/main" id="{1036CEA3-0BF6-4A99-A60B-1124F4A19CBA}"/>
              </a:ext>
            </a:extLst>
          </p:cNvPr>
          <p:cNvSpPr>
            <a:spLocks noGrp="1"/>
          </p:cNvSpPr>
          <p:nvPr>
            <p:ph type="sldNum" sz="quarter" idx="5"/>
          </p:nvPr>
        </p:nvSpPr>
        <p:spPr/>
        <p:txBody>
          <a:bodyPr/>
          <a:lstStyle/>
          <a:p>
            <a:fld id="{E1F2C632-E035-4FBF-8D3F-129570134C5A}" type="slidenum">
              <a:rPr lang="en-US" smtClean="0"/>
              <a:t>23</a:t>
            </a:fld>
            <a:endParaRPr lang="en-US"/>
          </a:p>
        </p:txBody>
      </p:sp>
    </p:spTree>
    <p:extLst>
      <p:ext uri="{BB962C8B-B14F-4D97-AF65-F5344CB8AC3E}">
        <p14:creationId xmlns:p14="http://schemas.microsoft.com/office/powerpoint/2010/main" val="46614634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The template is owned and approved by the Office of Engineering Services. Look under this folder, not Program Delivery, for the form. </a:t>
            </a:r>
          </a:p>
        </p:txBody>
      </p:sp>
      <p:sp>
        <p:nvSpPr>
          <p:cNvPr id="4" name="Slide Number Placeholder 3"/>
          <p:cNvSpPr>
            <a:spLocks noGrp="1"/>
          </p:cNvSpPr>
          <p:nvPr>
            <p:ph type="sldNum" sz="quarter" idx="5"/>
          </p:nvPr>
        </p:nvSpPr>
        <p:spPr/>
        <p:txBody>
          <a:bodyPr/>
          <a:lstStyle/>
          <a:p>
            <a:fld id="{E1F2C632-E035-4FBF-8D3F-129570134C5A}" type="slidenum">
              <a:rPr lang="en-US" smtClean="0"/>
              <a:t>24</a:t>
            </a:fld>
            <a:endParaRPr lang="en-US"/>
          </a:p>
        </p:txBody>
      </p:sp>
    </p:spTree>
    <p:extLst>
      <p:ext uri="{BB962C8B-B14F-4D97-AF65-F5344CB8AC3E}">
        <p14:creationId xmlns:p14="http://schemas.microsoft.com/office/powerpoint/2010/main" val="336393318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multiple tabs at the bottom of the form. The first one has instructions for filling out the cover letter. </a:t>
            </a:r>
          </a:p>
        </p:txBody>
      </p:sp>
      <p:sp>
        <p:nvSpPr>
          <p:cNvPr id="4" name="Slide Number Placeholder 3"/>
          <p:cNvSpPr>
            <a:spLocks noGrp="1"/>
          </p:cNvSpPr>
          <p:nvPr>
            <p:ph type="sldNum" sz="quarter" idx="5"/>
          </p:nvPr>
        </p:nvSpPr>
        <p:spPr/>
        <p:txBody>
          <a:bodyPr/>
          <a:lstStyle/>
          <a:p>
            <a:fld id="{E1F2C632-E035-4FBF-8D3F-129570134C5A}" type="slidenum">
              <a:rPr lang="en-US" smtClean="0"/>
              <a:t>25</a:t>
            </a:fld>
            <a:endParaRPr lang="en-US"/>
          </a:p>
        </p:txBody>
      </p:sp>
    </p:spTree>
    <p:extLst>
      <p:ext uri="{BB962C8B-B14F-4D97-AF65-F5344CB8AC3E}">
        <p14:creationId xmlns:p14="http://schemas.microsoft.com/office/powerpoint/2010/main" val="83321035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The cover letter tab is the template that the PM must fill out. Follow the instructions from the 1</a:t>
            </a:r>
            <a:r>
              <a:rPr lang="en-US" baseline="30000" dirty="0"/>
              <a:t>st</a:t>
            </a:r>
            <a:r>
              <a:rPr lang="en-US" dirty="0"/>
              <a:t> tab. </a:t>
            </a:r>
          </a:p>
          <a:p>
            <a:endParaRPr lang="en-US" dirty="0"/>
          </a:p>
          <a:p>
            <a:r>
              <a:rPr lang="en-US" dirty="0"/>
              <a:t>(click 2) For the “from” field, write Kimberly W. Nesbitt, State Program Delivery Administrator.</a:t>
            </a:r>
          </a:p>
          <a:p>
            <a:endParaRPr lang="en-US" dirty="0"/>
          </a:p>
          <a:p>
            <a:r>
              <a:rPr lang="en-US" dirty="0"/>
              <a:t>(click 3) On the form is a “date” field and a “date of submittal #1” field, these should be the same date.  Make this the date that you put the form into the OPD cost estimate tracker for review. </a:t>
            </a:r>
          </a:p>
        </p:txBody>
      </p:sp>
      <p:sp>
        <p:nvSpPr>
          <p:cNvPr id="4" name="Slide Number Placeholder 3"/>
          <p:cNvSpPr>
            <a:spLocks noGrp="1"/>
          </p:cNvSpPr>
          <p:nvPr>
            <p:ph type="sldNum" sz="quarter" idx="5"/>
          </p:nvPr>
        </p:nvSpPr>
        <p:spPr/>
        <p:txBody>
          <a:bodyPr/>
          <a:lstStyle/>
          <a:p>
            <a:fld id="{E1F2C632-E035-4FBF-8D3F-129570134C5A}" type="slidenum">
              <a:rPr lang="en-US" smtClean="0"/>
              <a:t>26</a:t>
            </a:fld>
            <a:endParaRPr lang="en-US"/>
          </a:p>
        </p:txBody>
      </p:sp>
    </p:spTree>
    <p:extLst>
      <p:ext uri="{BB962C8B-B14F-4D97-AF65-F5344CB8AC3E}">
        <p14:creationId xmlns:p14="http://schemas.microsoft.com/office/powerpoint/2010/main" val="352934557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Although the instruction explain the cost change and contingency justification box, we are going to focus on how to properly write information. </a:t>
            </a:r>
          </a:p>
        </p:txBody>
      </p:sp>
      <p:sp>
        <p:nvSpPr>
          <p:cNvPr id="4" name="Slide Number Placeholder 3"/>
          <p:cNvSpPr>
            <a:spLocks noGrp="1"/>
          </p:cNvSpPr>
          <p:nvPr>
            <p:ph type="sldNum" sz="quarter" idx="5"/>
          </p:nvPr>
        </p:nvSpPr>
        <p:spPr/>
        <p:txBody>
          <a:bodyPr/>
          <a:lstStyle/>
          <a:p>
            <a:fld id="{E1F2C632-E035-4FBF-8D3F-129570134C5A}" type="slidenum">
              <a:rPr lang="en-US" smtClean="0"/>
              <a:t>27</a:t>
            </a:fld>
            <a:endParaRPr lang="en-US"/>
          </a:p>
        </p:txBody>
      </p:sp>
    </p:spTree>
    <p:extLst>
      <p:ext uri="{BB962C8B-B14F-4D97-AF65-F5344CB8AC3E}">
        <p14:creationId xmlns:p14="http://schemas.microsoft.com/office/powerpoint/2010/main" val="351063834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(click 1) </a:t>
            </a:r>
            <a:r>
              <a:rPr lang="en-US" sz="2800" dirty="0"/>
              <a:t>The </a:t>
            </a:r>
            <a:r>
              <a:rPr lang="en-US" sz="2800" b="1" dirty="0">
                <a:solidFill>
                  <a:srgbClr val="AA3E81"/>
                </a:solidFill>
              </a:rPr>
              <a:t>purpose</a:t>
            </a:r>
            <a:r>
              <a:rPr lang="en-US" sz="2800" dirty="0"/>
              <a:t> of the justification box is to </a:t>
            </a:r>
            <a:r>
              <a:rPr lang="en-US" sz="2800" b="1" dirty="0">
                <a:solidFill>
                  <a:srgbClr val="AA3E81"/>
                </a:solidFill>
              </a:rPr>
              <a:t>explain</a:t>
            </a:r>
            <a:r>
              <a:rPr lang="en-US" sz="2800" dirty="0"/>
              <a:t> </a:t>
            </a:r>
          </a:p>
          <a:p>
            <a:pPr marL="742950" lvl="1" indent="-285750">
              <a:buFont typeface="Arial" panose="020B0604020202020204" pitchFamily="34" charset="0"/>
              <a:buChar char="•"/>
            </a:pPr>
            <a:r>
              <a:rPr lang="en-US" sz="2800" b="1" dirty="0">
                <a:solidFill>
                  <a:srgbClr val="AA3E81"/>
                </a:solidFill>
              </a:rPr>
              <a:t>why</a:t>
            </a:r>
            <a:r>
              <a:rPr lang="en-US" sz="2800" dirty="0"/>
              <a:t> a funding phase (ROW, UTL, or CST) is increasing, decreasing, or not changing; and </a:t>
            </a:r>
          </a:p>
          <a:p>
            <a:pPr marL="742950" lvl="1" indent="-285750">
              <a:buFont typeface="Arial" panose="020B0604020202020204" pitchFamily="34" charset="0"/>
              <a:buChar char="•"/>
            </a:pPr>
            <a:r>
              <a:rPr lang="en-US" sz="2800" b="1" dirty="0">
                <a:solidFill>
                  <a:srgbClr val="AA3E81"/>
                </a:solidFill>
              </a:rPr>
              <a:t>what</a:t>
            </a:r>
            <a:r>
              <a:rPr lang="en-US" sz="2800" dirty="0"/>
              <a:t> the cost is based on</a:t>
            </a:r>
          </a:p>
          <a:p>
            <a:pPr marL="1200150" lvl="2" indent="-285750">
              <a:buFont typeface="Arial" panose="020B0604020202020204" pitchFamily="34" charset="0"/>
              <a:buChar char="•"/>
            </a:pPr>
            <a:r>
              <a:rPr lang="en-US" sz="2800" dirty="0"/>
              <a:t>(i.e. updated plans, annual update, scope change, etc.)</a:t>
            </a:r>
          </a:p>
          <a:p>
            <a:pPr marL="285750" indent="-285750">
              <a:buFont typeface="Arial" panose="020B0604020202020204" pitchFamily="34" charset="0"/>
              <a:buChar char="•"/>
            </a:pPr>
            <a:r>
              <a:rPr lang="en-US" dirty="0"/>
              <a:t>(click 2) The audience for this information is the </a:t>
            </a:r>
            <a:r>
              <a:rPr lang="en-US" sz="2800" b="1" dirty="0">
                <a:solidFill>
                  <a:srgbClr val="00B050"/>
                </a:solidFill>
              </a:rPr>
              <a:t>Office of Engineering Services and the Chief Engineer.</a:t>
            </a:r>
            <a:r>
              <a:rPr lang="en-US" sz="2800" dirty="0"/>
              <a:t> </a:t>
            </a:r>
          </a:p>
          <a:p>
            <a:pPr marL="742950" lvl="1" indent="-285750">
              <a:buFont typeface="Arial" panose="020B0604020202020204" pitchFamily="34" charset="0"/>
              <a:buChar char="•"/>
            </a:pPr>
            <a:r>
              <a:rPr lang="en-US" sz="2800" dirty="0"/>
              <a:t>The Office of Engineering Services reviews all revisions to programmed costs and the Chief Engineer approves them. </a:t>
            </a:r>
          </a:p>
          <a:p>
            <a:endParaRPr lang="en-US" dirty="0"/>
          </a:p>
        </p:txBody>
      </p:sp>
      <p:sp>
        <p:nvSpPr>
          <p:cNvPr id="4" name="Slide Number Placeholder 3"/>
          <p:cNvSpPr>
            <a:spLocks noGrp="1"/>
          </p:cNvSpPr>
          <p:nvPr>
            <p:ph type="sldNum" sz="quarter" idx="5"/>
          </p:nvPr>
        </p:nvSpPr>
        <p:spPr/>
        <p:txBody>
          <a:bodyPr/>
          <a:lstStyle/>
          <a:p>
            <a:fld id="{E1F2C632-E035-4FBF-8D3F-129570134C5A}" type="slidenum">
              <a:rPr lang="en-US" smtClean="0"/>
              <a:t>28</a:t>
            </a:fld>
            <a:endParaRPr lang="en-US"/>
          </a:p>
        </p:txBody>
      </p:sp>
    </p:spTree>
    <p:extLst>
      <p:ext uri="{BB962C8B-B14F-4D97-AF65-F5344CB8AC3E}">
        <p14:creationId xmlns:p14="http://schemas.microsoft.com/office/powerpoint/2010/main" val="256983764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The best practice for writing the justification is to discuss each funding phase in a separate paragraph or sentence.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2) Remember that </a:t>
            </a:r>
            <a:r>
              <a:rPr lang="en-US" sz="1200" u="sng" dirty="0"/>
              <a:t>Not</a:t>
            </a:r>
            <a:r>
              <a:rPr lang="en-US" sz="1200" dirty="0"/>
              <a:t> every project will have all 3 funding phases.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3) </a:t>
            </a:r>
            <a:r>
              <a:rPr lang="en-US" sz="1200" dirty="0"/>
              <a:t>All applicable funding phases may</a:t>
            </a:r>
            <a:r>
              <a:rPr lang="en-US" sz="1200" u="sng" dirty="0"/>
              <a:t> not </a:t>
            </a:r>
            <a:r>
              <a:rPr lang="en-US" sz="1200" dirty="0"/>
              <a:t>require an update at the same time.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(click 4) For authorized funds or funds about to be authorized, do </a:t>
            </a:r>
            <a:r>
              <a:rPr lang="en-US" sz="1200" u="sng" dirty="0"/>
              <a:t>not </a:t>
            </a:r>
            <a:r>
              <a:rPr lang="en-US" sz="1200" dirty="0"/>
              <a:t>submit an updated cost estimate.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endParaRPr lang="en-US" dirty="0"/>
          </a:p>
        </p:txBody>
      </p:sp>
      <p:sp>
        <p:nvSpPr>
          <p:cNvPr id="4" name="Slide Number Placeholder 3"/>
          <p:cNvSpPr>
            <a:spLocks noGrp="1"/>
          </p:cNvSpPr>
          <p:nvPr>
            <p:ph type="sldNum" sz="quarter" idx="5"/>
          </p:nvPr>
        </p:nvSpPr>
        <p:spPr/>
        <p:txBody>
          <a:bodyPr/>
          <a:lstStyle/>
          <a:p>
            <a:fld id="{E1F2C632-E035-4FBF-8D3F-129570134C5A}" type="slidenum">
              <a:rPr lang="en-US" smtClean="0"/>
              <a:t>29</a:t>
            </a:fld>
            <a:endParaRPr lang="en-US"/>
          </a:p>
        </p:txBody>
      </p:sp>
    </p:spTree>
    <p:extLst>
      <p:ext uri="{BB962C8B-B14F-4D97-AF65-F5344CB8AC3E}">
        <p14:creationId xmlns:p14="http://schemas.microsoft.com/office/powerpoint/2010/main" val="26737331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understand when cost estimates are due and who is responsible for what, the PM must understand GDOT Policy 3A-9. Accurate and up-to-date cost estimates are vital for GDOT to be able to manage the Fiscal Year budget and plan for other fiscal years.</a:t>
            </a:r>
          </a:p>
        </p:txBody>
      </p:sp>
      <p:sp>
        <p:nvSpPr>
          <p:cNvPr id="4" name="Slide Number Placeholder 3"/>
          <p:cNvSpPr>
            <a:spLocks noGrp="1"/>
          </p:cNvSpPr>
          <p:nvPr>
            <p:ph type="sldNum" sz="quarter" idx="5"/>
          </p:nvPr>
        </p:nvSpPr>
        <p:spPr/>
        <p:txBody>
          <a:bodyPr/>
          <a:lstStyle/>
          <a:p>
            <a:fld id="{E1F2C632-E035-4FBF-8D3F-129570134C5A}" type="slidenum">
              <a:rPr lang="en-US" smtClean="0"/>
              <a:t>3</a:t>
            </a:fld>
            <a:endParaRPr lang="en-US"/>
          </a:p>
        </p:txBody>
      </p:sp>
    </p:spTree>
    <p:extLst>
      <p:ext uri="{BB962C8B-B14F-4D97-AF65-F5344CB8AC3E}">
        <p14:creationId xmlns:p14="http://schemas.microsoft.com/office/powerpoint/2010/main" val="286671180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1) </a:t>
            </a:r>
            <a:r>
              <a:rPr lang="en-US" sz="1200" dirty="0"/>
              <a:t>State if the revisions to cost are for an </a:t>
            </a:r>
            <a:r>
              <a:rPr lang="en-US" sz="1200" b="1" dirty="0">
                <a:solidFill>
                  <a:schemeClr val="accent6">
                    <a:lumMod val="50000"/>
                  </a:schemeClr>
                </a:solidFill>
              </a:rPr>
              <a:t>annual update or based on a milestone</a:t>
            </a:r>
            <a:r>
              <a:rPr lang="en-US" sz="1200" dirty="0"/>
              <a:t> in the design development process.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2) </a:t>
            </a:r>
            <a:r>
              <a:rPr lang="en-US" sz="1200" dirty="0"/>
              <a:t>State in the sentence </a:t>
            </a:r>
            <a:r>
              <a:rPr lang="en-US" sz="1200" b="1" dirty="0">
                <a:solidFill>
                  <a:schemeClr val="accent6">
                    <a:lumMod val="50000"/>
                  </a:schemeClr>
                </a:solidFill>
              </a:rPr>
              <a:t>which funding phase is being discussed</a:t>
            </a:r>
            <a:r>
              <a:rPr lang="en-US" sz="1200" dirty="0"/>
              <a:t>.</a:t>
            </a:r>
          </a:p>
          <a:p>
            <a:endParaRPr lang="en-US" dirty="0"/>
          </a:p>
        </p:txBody>
      </p:sp>
      <p:sp>
        <p:nvSpPr>
          <p:cNvPr id="4" name="Slide Number Placeholder 3"/>
          <p:cNvSpPr>
            <a:spLocks noGrp="1"/>
          </p:cNvSpPr>
          <p:nvPr>
            <p:ph type="sldNum" sz="quarter" idx="5"/>
          </p:nvPr>
        </p:nvSpPr>
        <p:spPr/>
        <p:txBody>
          <a:bodyPr/>
          <a:lstStyle/>
          <a:p>
            <a:fld id="{E1F2C632-E035-4FBF-8D3F-129570134C5A}" type="slidenum">
              <a:rPr lang="en-US" smtClean="0"/>
              <a:t>30</a:t>
            </a:fld>
            <a:endParaRPr lang="en-US"/>
          </a:p>
        </p:txBody>
      </p:sp>
    </p:spTree>
    <p:extLst>
      <p:ext uri="{BB962C8B-B14F-4D97-AF65-F5344CB8AC3E}">
        <p14:creationId xmlns:p14="http://schemas.microsoft.com/office/powerpoint/2010/main" val="10006487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lvl="1" indent="0">
              <a:buFont typeface="Arial" panose="020B0604020202020204" pitchFamily="34" charset="0"/>
              <a:buNone/>
            </a:pPr>
            <a:r>
              <a:rPr lang="en-US" dirty="0"/>
              <a:t>(click 1) </a:t>
            </a:r>
            <a:r>
              <a:rPr lang="en-US" sz="2800" dirty="0"/>
              <a:t>State the</a:t>
            </a:r>
            <a:r>
              <a:rPr lang="en-US" sz="2800" b="1" dirty="0">
                <a:solidFill>
                  <a:schemeClr val="accent6">
                    <a:lumMod val="50000"/>
                  </a:schemeClr>
                </a:solidFill>
              </a:rPr>
              <a:t> % of cost increase </a:t>
            </a:r>
            <a:r>
              <a:rPr lang="en-US" sz="2800" dirty="0"/>
              <a:t>(or decrease) for that funding phase and</a:t>
            </a:r>
          </a:p>
          <a:p>
            <a:pPr marL="1200150" lvl="2" indent="-285750">
              <a:buFont typeface="Arial" panose="020B0604020202020204" pitchFamily="34" charset="0"/>
              <a:buChar char="•"/>
            </a:pPr>
            <a:r>
              <a:rPr lang="en-US" sz="2800" dirty="0"/>
              <a:t>what is the </a:t>
            </a:r>
            <a:r>
              <a:rPr lang="en-US" sz="2800" b="1" dirty="0">
                <a:solidFill>
                  <a:schemeClr val="accent6">
                    <a:lumMod val="50000"/>
                  </a:schemeClr>
                </a:solidFill>
              </a:rPr>
              <a:t>reason for the change</a:t>
            </a:r>
          </a:p>
          <a:p>
            <a:pPr marL="457200" lvl="1" indent="0">
              <a:buFont typeface="Arial" panose="020B0604020202020204" pitchFamily="34" charset="0"/>
              <a:buNone/>
            </a:pPr>
            <a:r>
              <a:rPr lang="en-US" sz="2800" b="0" dirty="0">
                <a:solidFill>
                  <a:schemeClr val="accent6">
                    <a:lumMod val="50000"/>
                  </a:schemeClr>
                </a:solidFill>
              </a:rPr>
              <a:t>(click 2) </a:t>
            </a:r>
            <a:r>
              <a:rPr lang="en-US" sz="2800" dirty="0"/>
              <a:t>For </a:t>
            </a:r>
            <a:r>
              <a:rPr lang="en-US" sz="2800" u="sng" dirty="0"/>
              <a:t>CST cost</a:t>
            </a:r>
            <a:r>
              <a:rPr lang="en-US" sz="2800" dirty="0"/>
              <a:t>, state the </a:t>
            </a:r>
            <a:r>
              <a:rPr lang="en-US" sz="2800" b="1" dirty="0">
                <a:solidFill>
                  <a:schemeClr val="accent6">
                    <a:lumMod val="50000"/>
                  </a:schemeClr>
                </a:solidFill>
              </a:rPr>
              <a:t>% of contingency </a:t>
            </a:r>
            <a:r>
              <a:rPr lang="en-US" sz="2800" dirty="0"/>
              <a:t>included in the revised cost. </a:t>
            </a:r>
          </a:p>
          <a:p>
            <a:pPr marL="1200150" lvl="2" indent="-285750">
              <a:buFont typeface="Arial" panose="020B0604020202020204" pitchFamily="34" charset="0"/>
              <a:buChar char="•"/>
            </a:pPr>
            <a:r>
              <a:rPr lang="en-US" sz="2800" dirty="0"/>
              <a:t>Include the type of project and design phase that was used for the information  </a:t>
            </a:r>
          </a:p>
          <a:p>
            <a:pPr marL="1200150" lvl="2" indent="-285750">
              <a:buFont typeface="Arial" panose="020B0604020202020204" pitchFamily="34" charset="0"/>
              <a:buChar char="•"/>
            </a:pPr>
            <a:r>
              <a:rPr lang="en-US" sz="2800" dirty="0"/>
              <a:t>Reference the risk &amp; contingency table in Policy 3A-9</a:t>
            </a:r>
          </a:p>
          <a:p>
            <a:endParaRPr lang="en-US" b="0" dirty="0"/>
          </a:p>
        </p:txBody>
      </p:sp>
      <p:sp>
        <p:nvSpPr>
          <p:cNvPr id="4" name="Slide Number Placeholder 3"/>
          <p:cNvSpPr>
            <a:spLocks noGrp="1"/>
          </p:cNvSpPr>
          <p:nvPr>
            <p:ph type="sldNum" sz="quarter" idx="5"/>
          </p:nvPr>
        </p:nvSpPr>
        <p:spPr/>
        <p:txBody>
          <a:bodyPr/>
          <a:lstStyle/>
          <a:p>
            <a:fld id="{E1F2C632-E035-4FBF-8D3F-129570134C5A}" type="slidenum">
              <a:rPr lang="en-US" smtClean="0"/>
              <a:t>31</a:t>
            </a:fld>
            <a:endParaRPr lang="en-US"/>
          </a:p>
        </p:txBody>
      </p:sp>
    </p:spTree>
    <p:extLst>
      <p:ext uri="{BB962C8B-B14F-4D97-AF65-F5344CB8AC3E}">
        <p14:creationId xmlns:p14="http://schemas.microsoft.com/office/powerpoint/2010/main" val="106098698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 slide)</a:t>
            </a:r>
          </a:p>
        </p:txBody>
      </p:sp>
      <p:sp>
        <p:nvSpPr>
          <p:cNvPr id="4" name="Slide Number Placeholder 3"/>
          <p:cNvSpPr>
            <a:spLocks noGrp="1"/>
          </p:cNvSpPr>
          <p:nvPr>
            <p:ph type="sldNum" sz="quarter" idx="5"/>
          </p:nvPr>
        </p:nvSpPr>
        <p:spPr/>
        <p:txBody>
          <a:bodyPr/>
          <a:lstStyle/>
          <a:p>
            <a:fld id="{E1F2C632-E035-4FBF-8D3F-129570134C5A}" type="slidenum">
              <a:rPr lang="en-US" smtClean="0"/>
              <a:t>32</a:t>
            </a:fld>
            <a:endParaRPr lang="en-US"/>
          </a:p>
        </p:txBody>
      </p:sp>
    </p:spTree>
    <p:extLst>
      <p:ext uri="{BB962C8B-B14F-4D97-AF65-F5344CB8AC3E}">
        <p14:creationId xmlns:p14="http://schemas.microsoft.com/office/powerpoint/2010/main" val="83089373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a:t>
            </a:r>
            <a:r>
              <a:rPr lang="en-US" i="1" dirty="0"/>
              <a:t>read slide]</a:t>
            </a:r>
            <a:endParaRPr lang="en-US" dirty="0"/>
          </a:p>
        </p:txBody>
      </p:sp>
      <p:sp>
        <p:nvSpPr>
          <p:cNvPr id="4" name="Slide Number Placeholder 3"/>
          <p:cNvSpPr>
            <a:spLocks noGrp="1"/>
          </p:cNvSpPr>
          <p:nvPr>
            <p:ph type="sldNum" sz="quarter" idx="5"/>
          </p:nvPr>
        </p:nvSpPr>
        <p:spPr/>
        <p:txBody>
          <a:bodyPr/>
          <a:lstStyle/>
          <a:p>
            <a:fld id="{E1F2C632-E035-4FBF-8D3F-129570134C5A}" type="slidenum">
              <a:rPr lang="en-US" smtClean="0"/>
              <a:t>33</a:t>
            </a:fld>
            <a:endParaRPr lang="en-US"/>
          </a:p>
        </p:txBody>
      </p:sp>
    </p:spTree>
    <p:extLst>
      <p:ext uri="{BB962C8B-B14F-4D97-AF65-F5344CB8AC3E}">
        <p14:creationId xmlns:p14="http://schemas.microsoft.com/office/powerpoint/2010/main" val="295712463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lvl="1" indent="0">
              <a:buFont typeface="Wingdings" panose="05000000000000000000" pitchFamily="2" charset="2"/>
              <a:buNone/>
            </a:pPr>
            <a:r>
              <a:rPr lang="en-US" dirty="0"/>
              <a:t>(click 1) When preparing the justification statement, </a:t>
            </a:r>
            <a:r>
              <a:rPr lang="en-US" sz="2800" dirty="0">
                <a:solidFill>
                  <a:srgbClr val="000000"/>
                </a:solidFill>
              </a:rPr>
              <a:t>state if the revisions to cost are for an </a:t>
            </a:r>
            <a:r>
              <a:rPr lang="en-US" sz="2800" dirty="0">
                <a:solidFill>
                  <a:srgbClr val="045594"/>
                </a:solidFill>
              </a:rPr>
              <a:t>annual update </a:t>
            </a:r>
            <a:r>
              <a:rPr lang="en-US" sz="2800" dirty="0">
                <a:solidFill>
                  <a:srgbClr val="000000"/>
                </a:solidFill>
              </a:rPr>
              <a:t>or based on a </a:t>
            </a:r>
            <a:r>
              <a:rPr lang="en-US" sz="2800" dirty="0">
                <a:solidFill>
                  <a:srgbClr val="045594"/>
                </a:solidFill>
              </a:rPr>
              <a:t>milestone</a:t>
            </a:r>
            <a:r>
              <a:rPr lang="en-US" sz="2800" dirty="0">
                <a:solidFill>
                  <a:srgbClr val="000000"/>
                </a:solidFill>
              </a:rPr>
              <a:t> in the design development process.</a:t>
            </a:r>
          </a:p>
          <a:p>
            <a:endParaRPr lang="en-US" dirty="0"/>
          </a:p>
          <a:p>
            <a:pPr marL="457200" lvl="1" indent="0">
              <a:buFont typeface="Wingdings" panose="05000000000000000000" pitchFamily="2" charset="2"/>
              <a:buNone/>
            </a:pPr>
            <a:r>
              <a:rPr lang="en-US" dirty="0"/>
              <a:t>(click 2) </a:t>
            </a:r>
            <a:r>
              <a:rPr lang="en-US" sz="2800" dirty="0">
                <a:solidFill>
                  <a:srgbClr val="000000"/>
                </a:solidFill>
              </a:rPr>
              <a:t>State in the sentence which </a:t>
            </a:r>
            <a:r>
              <a:rPr lang="en-US" sz="2800" dirty="0">
                <a:solidFill>
                  <a:srgbClr val="045594"/>
                </a:solidFill>
              </a:rPr>
              <a:t>funding phase </a:t>
            </a:r>
            <a:r>
              <a:rPr lang="en-US" sz="2800" dirty="0">
                <a:solidFill>
                  <a:srgbClr val="000000"/>
                </a:solidFill>
              </a:rPr>
              <a:t>is being discussed.</a:t>
            </a:r>
          </a:p>
          <a:p>
            <a:endParaRPr lang="en-US" dirty="0"/>
          </a:p>
        </p:txBody>
      </p:sp>
      <p:sp>
        <p:nvSpPr>
          <p:cNvPr id="4" name="Slide Number Placeholder 3"/>
          <p:cNvSpPr>
            <a:spLocks noGrp="1"/>
          </p:cNvSpPr>
          <p:nvPr>
            <p:ph type="sldNum" sz="quarter" idx="5"/>
          </p:nvPr>
        </p:nvSpPr>
        <p:spPr/>
        <p:txBody>
          <a:bodyPr/>
          <a:lstStyle/>
          <a:p>
            <a:fld id="{30EF08CF-B92F-48FF-9EB0-7A9E6F64D856}" type="slidenum">
              <a:rPr lang="en-US" smtClean="0"/>
              <a:t>34</a:t>
            </a:fld>
            <a:endParaRPr lang="en-US"/>
          </a:p>
        </p:txBody>
      </p:sp>
    </p:spTree>
    <p:extLst>
      <p:ext uri="{BB962C8B-B14F-4D97-AF65-F5344CB8AC3E}">
        <p14:creationId xmlns:p14="http://schemas.microsoft.com/office/powerpoint/2010/main" val="336421437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1) For each funding phase, </a:t>
            </a:r>
            <a:r>
              <a:rPr lang="en-US" sz="1200" dirty="0">
                <a:solidFill>
                  <a:srgbClr val="000000"/>
                </a:solidFill>
              </a:rPr>
              <a:t>state the </a:t>
            </a:r>
            <a:r>
              <a:rPr lang="en-US" sz="1200" dirty="0">
                <a:solidFill>
                  <a:srgbClr val="045594"/>
                </a:solidFill>
              </a:rPr>
              <a:t>% of cost increase or decrease </a:t>
            </a:r>
            <a:r>
              <a:rPr lang="en-US" sz="1200" dirty="0">
                <a:solidFill>
                  <a:srgbClr val="000000"/>
                </a:solidFill>
              </a:rPr>
              <a:t>for that funding phase.</a:t>
            </a: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2) Also, s</a:t>
            </a:r>
            <a:r>
              <a:rPr lang="en-US" sz="1200" dirty="0">
                <a:solidFill>
                  <a:srgbClr val="000000"/>
                </a:solidFill>
              </a:rPr>
              <a:t>tate the </a:t>
            </a:r>
            <a:r>
              <a:rPr lang="en-US" sz="1200" dirty="0">
                <a:solidFill>
                  <a:srgbClr val="045594"/>
                </a:solidFill>
              </a:rPr>
              <a:t>justification</a:t>
            </a:r>
            <a:r>
              <a:rPr lang="en-US" sz="1200" dirty="0">
                <a:solidFill>
                  <a:srgbClr val="000000"/>
                </a:solidFill>
              </a:rPr>
              <a:t> (reason) why the cost has changed for that funding phase.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30EF08CF-B92F-48FF-9EB0-7A9E6F64D856}" type="slidenum">
              <a:rPr lang="en-US" smtClean="0"/>
              <a:t>35</a:t>
            </a:fld>
            <a:endParaRPr lang="en-US"/>
          </a:p>
        </p:txBody>
      </p:sp>
    </p:spTree>
    <p:extLst>
      <p:ext uri="{BB962C8B-B14F-4D97-AF65-F5344CB8AC3E}">
        <p14:creationId xmlns:p14="http://schemas.microsoft.com/office/powerpoint/2010/main" val="266198659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lvl="1" indent="0">
              <a:buFont typeface="Wingdings" panose="05000000000000000000" pitchFamily="2" charset="2"/>
              <a:buNone/>
            </a:pPr>
            <a:r>
              <a:rPr lang="en-US" dirty="0"/>
              <a:t>(click 1) </a:t>
            </a:r>
            <a:r>
              <a:rPr lang="en-US" sz="2800" dirty="0">
                <a:solidFill>
                  <a:srgbClr val="000000"/>
                </a:solidFill>
              </a:rPr>
              <a:t>For CST cost, state the </a:t>
            </a:r>
            <a:r>
              <a:rPr lang="en-US" sz="2800" dirty="0">
                <a:solidFill>
                  <a:srgbClr val="045594"/>
                </a:solidFill>
              </a:rPr>
              <a:t>% of contingency </a:t>
            </a:r>
            <a:r>
              <a:rPr lang="en-US" sz="2800" dirty="0">
                <a:solidFill>
                  <a:srgbClr val="000000"/>
                </a:solidFill>
              </a:rPr>
              <a:t>included in the revised cost. </a:t>
            </a:r>
          </a:p>
          <a:p>
            <a:pPr marL="457200" lvl="1" indent="0">
              <a:buFont typeface="Wingdings" panose="05000000000000000000" pitchFamily="2" charset="2"/>
              <a:buNone/>
            </a:pPr>
            <a:r>
              <a:rPr lang="en-US" dirty="0"/>
              <a:t>(click 2) </a:t>
            </a:r>
            <a:r>
              <a:rPr lang="en-US" sz="2800" dirty="0">
                <a:solidFill>
                  <a:srgbClr val="000000"/>
                </a:solidFill>
              </a:rPr>
              <a:t>Include the </a:t>
            </a:r>
            <a:r>
              <a:rPr lang="en-US" sz="2800" dirty="0">
                <a:solidFill>
                  <a:srgbClr val="045594"/>
                </a:solidFill>
              </a:rPr>
              <a:t>project type and risk </a:t>
            </a:r>
            <a:r>
              <a:rPr lang="en-US" sz="2800" dirty="0">
                <a:solidFill>
                  <a:srgbClr val="000000"/>
                </a:solidFill>
              </a:rPr>
              <a:t>that determined the % of contingency</a:t>
            </a:r>
          </a:p>
          <a:p>
            <a:endParaRPr lang="en-US" dirty="0"/>
          </a:p>
        </p:txBody>
      </p:sp>
      <p:sp>
        <p:nvSpPr>
          <p:cNvPr id="4" name="Slide Number Placeholder 3"/>
          <p:cNvSpPr>
            <a:spLocks noGrp="1"/>
          </p:cNvSpPr>
          <p:nvPr>
            <p:ph type="sldNum" sz="quarter" idx="5"/>
          </p:nvPr>
        </p:nvSpPr>
        <p:spPr/>
        <p:txBody>
          <a:bodyPr/>
          <a:lstStyle/>
          <a:p>
            <a:fld id="{30EF08CF-B92F-48FF-9EB0-7A9E6F64D856}" type="slidenum">
              <a:rPr lang="en-US" smtClean="0"/>
              <a:t>36</a:t>
            </a:fld>
            <a:endParaRPr lang="en-US"/>
          </a:p>
        </p:txBody>
      </p:sp>
    </p:spTree>
    <p:extLst>
      <p:ext uri="{BB962C8B-B14F-4D97-AF65-F5344CB8AC3E}">
        <p14:creationId xmlns:p14="http://schemas.microsoft.com/office/powerpoint/2010/main" val="95020239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lvl="1" indent="0">
              <a:buFont typeface="Wingdings" panose="05000000000000000000" pitchFamily="2" charset="2"/>
              <a:buNone/>
            </a:pPr>
            <a:r>
              <a:rPr lang="en-US" dirty="0"/>
              <a:t>(click 1) </a:t>
            </a:r>
            <a:r>
              <a:rPr lang="en-US" sz="2800" dirty="0">
                <a:solidFill>
                  <a:srgbClr val="000000"/>
                </a:solidFill>
              </a:rPr>
              <a:t>State in the sentence which </a:t>
            </a:r>
            <a:r>
              <a:rPr lang="en-US" sz="2800" dirty="0">
                <a:solidFill>
                  <a:srgbClr val="045594"/>
                </a:solidFill>
              </a:rPr>
              <a:t>funding phase </a:t>
            </a:r>
            <a:r>
              <a:rPr lang="en-US" sz="2800" dirty="0">
                <a:solidFill>
                  <a:srgbClr val="000000"/>
                </a:solidFill>
              </a:rPr>
              <a:t>is being discussed. </a:t>
            </a:r>
          </a:p>
          <a:p>
            <a:endParaRPr lang="en-US" dirty="0"/>
          </a:p>
          <a:p>
            <a:pPr marL="457200" lvl="1" indent="0">
              <a:buFont typeface="Wingdings" panose="05000000000000000000" pitchFamily="2" charset="2"/>
              <a:buNone/>
            </a:pPr>
            <a:r>
              <a:rPr lang="en-US" dirty="0"/>
              <a:t>(click 2) </a:t>
            </a:r>
            <a:r>
              <a:rPr lang="en-US" sz="2800" dirty="0">
                <a:solidFill>
                  <a:srgbClr val="000000"/>
                </a:solidFill>
              </a:rPr>
              <a:t>If the cost decreased and the scope has not changed, use the language for the </a:t>
            </a:r>
            <a:r>
              <a:rPr lang="en-US" sz="2800" dirty="0">
                <a:solidFill>
                  <a:schemeClr val="accent3"/>
                </a:solidFill>
              </a:rPr>
              <a:t>“no-change” cost estimate</a:t>
            </a:r>
            <a:r>
              <a:rPr lang="en-US" sz="2800" dirty="0">
                <a:solidFill>
                  <a:srgbClr val="000000"/>
                </a:solidFill>
              </a:rPr>
              <a:t>. </a:t>
            </a:r>
          </a:p>
          <a:p>
            <a:endParaRPr lang="en-US" dirty="0"/>
          </a:p>
        </p:txBody>
      </p:sp>
      <p:sp>
        <p:nvSpPr>
          <p:cNvPr id="4" name="Slide Number Placeholder 3"/>
          <p:cNvSpPr>
            <a:spLocks noGrp="1"/>
          </p:cNvSpPr>
          <p:nvPr>
            <p:ph type="sldNum" sz="quarter" idx="5"/>
          </p:nvPr>
        </p:nvSpPr>
        <p:spPr/>
        <p:txBody>
          <a:bodyPr/>
          <a:lstStyle/>
          <a:p>
            <a:fld id="{30EF08CF-B92F-48FF-9EB0-7A9E6F64D856}" type="slidenum">
              <a:rPr lang="en-US" smtClean="0"/>
              <a:t>37</a:t>
            </a:fld>
            <a:endParaRPr lang="en-US"/>
          </a:p>
        </p:txBody>
      </p:sp>
    </p:spTree>
    <p:extLst>
      <p:ext uri="{BB962C8B-B14F-4D97-AF65-F5344CB8AC3E}">
        <p14:creationId xmlns:p14="http://schemas.microsoft.com/office/powerpoint/2010/main" val="340982237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lvl="1" indent="0">
              <a:buFont typeface="Wingdings" panose="05000000000000000000" pitchFamily="2" charset="2"/>
              <a:buNone/>
            </a:pPr>
            <a:r>
              <a:rPr lang="en-US" dirty="0"/>
              <a:t>(click 1) </a:t>
            </a:r>
            <a:r>
              <a:rPr lang="en-US" sz="2800" dirty="0">
                <a:solidFill>
                  <a:srgbClr val="000000"/>
                </a:solidFill>
              </a:rPr>
              <a:t>State in the sentence which </a:t>
            </a:r>
            <a:r>
              <a:rPr lang="en-US" sz="2800" dirty="0">
                <a:solidFill>
                  <a:srgbClr val="045594"/>
                </a:solidFill>
              </a:rPr>
              <a:t>funding phase </a:t>
            </a:r>
            <a:r>
              <a:rPr lang="en-US" sz="2800" dirty="0">
                <a:solidFill>
                  <a:srgbClr val="000000"/>
                </a:solidFill>
              </a:rPr>
              <a:t>is being discussed. </a:t>
            </a:r>
          </a:p>
          <a:p>
            <a:endParaRPr lang="en-US" dirty="0"/>
          </a:p>
          <a:p>
            <a:pPr marL="457200" lvl="1" indent="0">
              <a:buFont typeface="Wingdings" panose="05000000000000000000" pitchFamily="2" charset="2"/>
              <a:buNone/>
            </a:pPr>
            <a:r>
              <a:rPr lang="en-US" dirty="0"/>
              <a:t>(click 2) </a:t>
            </a:r>
            <a:r>
              <a:rPr lang="en-US" sz="2800" dirty="0">
                <a:solidFill>
                  <a:srgbClr val="000000"/>
                </a:solidFill>
              </a:rPr>
              <a:t>If the estimate is needed but not available let the reader know the </a:t>
            </a:r>
            <a:r>
              <a:rPr lang="en-US" sz="2800" dirty="0">
                <a:solidFill>
                  <a:srgbClr val="045594"/>
                </a:solidFill>
              </a:rPr>
              <a:t>status of the estimate</a:t>
            </a:r>
            <a:r>
              <a:rPr lang="en-US" sz="2800" dirty="0">
                <a:solidFill>
                  <a:srgbClr val="000000"/>
                </a:solidFill>
              </a:rPr>
              <a:t>. </a:t>
            </a:r>
          </a:p>
          <a:p>
            <a:endParaRPr lang="en-US" dirty="0"/>
          </a:p>
        </p:txBody>
      </p:sp>
      <p:sp>
        <p:nvSpPr>
          <p:cNvPr id="4" name="Slide Number Placeholder 3"/>
          <p:cNvSpPr>
            <a:spLocks noGrp="1"/>
          </p:cNvSpPr>
          <p:nvPr>
            <p:ph type="sldNum" sz="quarter" idx="5"/>
          </p:nvPr>
        </p:nvSpPr>
        <p:spPr/>
        <p:txBody>
          <a:bodyPr/>
          <a:lstStyle/>
          <a:p>
            <a:fld id="{30EF08CF-B92F-48FF-9EB0-7A9E6F64D856}" type="slidenum">
              <a:rPr lang="en-US" smtClean="0"/>
              <a:t>38</a:t>
            </a:fld>
            <a:endParaRPr lang="en-US"/>
          </a:p>
        </p:txBody>
      </p:sp>
    </p:spTree>
    <p:extLst>
      <p:ext uri="{BB962C8B-B14F-4D97-AF65-F5344CB8AC3E}">
        <p14:creationId xmlns:p14="http://schemas.microsoft.com/office/powerpoint/2010/main" val="416202630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lvl="1" indent="0">
              <a:buFont typeface="Wingdings" panose="05000000000000000000" pitchFamily="2" charset="2"/>
              <a:buNone/>
            </a:pPr>
            <a:r>
              <a:rPr lang="en-US" dirty="0"/>
              <a:t>(click 1) </a:t>
            </a:r>
            <a:r>
              <a:rPr lang="en-US" sz="2800" dirty="0">
                <a:solidFill>
                  <a:srgbClr val="000000"/>
                </a:solidFill>
              </a:rPr>
              <a:t>State if the revisions to cost are for an </a:t>
            </a:r>
            <a:r>
              <a:rPr lang="en-US" sz="2800" dirty="0">
                <a:solidFill>
                  <a:srgbClr val="045594"/>
                </a:solidFill>
              </a:rPr>
              <a:t>annual update </a:t>
            </a:r>
            <a:r>
              <a:rPr lang="en-US" sz="2800" dirty="0">
                <a:solidFill>
                  <a:srgbClr val="000000"/>
                </a:solidFill>
              </a:rPr>
              <a:t>or based on a </a:t>
            </a:r>
            <a:r>
              <a:rPr lang="en-US" sz="2800" dirty="0">
                <a:solidFill>
                  <a:srgbClr val="045594"/>
                </a:solidFill>
              </a:rPr>
              <a:t>milestone</a:t>
            </a:r>
            <a:r>
              <a:rPr lang="en-US" sz="2800" dirty="0">
                <a:solidFill>
                  <a:srgbClr val="000000"/>
                </a:solidFill>
              </a:rPr>
              <a:t> in the design development process.</a:t>
            </a:r>
          </a:p>
          <a:p>
            <a:endParaRPr lang="en-US" dirty="0"/>
          </a:p>
          <a:p>
            <a:endParaRPr lang="en-US" dirty="0"/>
          </a:p>
        </p:txBody>
      </p:sp>
      <p:sp>
        <p:nvSpPr>
          <p:cNvPr id="4" name="Slide Number Placeholder 3"/>
          <p:cNvSpPr>
            <a:spLocks noGrp="1"/>
          </p:cNvSpPr>
          <p:nvPr>
            <p:ph type="sldNum" sz="quarter" idx="5"/>
          </p:nvPr>
        </p:nvSpPr>
        <p:spPr/>
        <p:txBody>
          <a:bodyPr/>
          <a:lstStyle/>
          <a:p>
            <a:fld id="{30EF08CF-B92F-48FF-9EB0-7A9E6F64D856}" type="slidenum">
              <a:rPr lang="en-US" smtClean="0"/>
              <a:t>39</a:t>
            </a:fld>
            <a:endParaRPr lang="en-US"/>
          </a:p>
        </p:txBody>
      </p:sp>
    </p:spTree>
    <p:extLst>
      <p:ext uri="{BB962C8B-B14F-4D97-AF65-F5344CB8AC3E}">
        <p14:creationId xmlns:p14="http://schemas.microsoft.com/office/powerpoint/2010/main" val="6949322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Per PDP section 6.4.14, cost estimates are required to be updated annually for active projects. </a:t>
            </a:r>
          </a:p>
          <a:p>
            <a:endParaRPr lang="en-US" dirty="0"/>
          </a:p>
          <a:p>
            <a:pPr marL="0" indent="0">
              <a:buFont typeface="Arial" panose="020B0604020202020204" pitchFamily="34" charset="0"/>
              <a:buNone/>
            </a:pPr>
            <a:r>
              <a:rPr lang="en-US" dirty="0"/>
              <a:t>(click 2) </a:t>
            </a:r>
            <a:r>
              <a:rPr lang="en-US" sz="2800" dirty="0"/>
              <a:t>If a project has a funding phase that is not authorized, it must be updated.  Funding phases may include ROW acquisition, utility relocations, and construction. PE funds are not included because they are already authorized. PE funds are used to design the project. </a:t>
            </a:r>
          </a:p>
          <a:p>
            <a:endParaRPr lang="en-US" dirty="0"/>
          </a:p>
        </p:txBody>
      </p:sp>
      <p:sp>
        <p:nvSpPr>
          <p:cNvPr id="4" name="Slide Number Placeholder 3"/>
          <p:cNvSpPr>
            <a:spLocks noGrp="1"/>
          </p:cNvSpPr>
          <p:nvPr>
            <p:ph type="sldNum" sz="quarter" idx="5"/>
          </p:nvPr>
        </p:nvSpPr>
        <p:spPr/>
        <p:txBody>
          <a:bodyPr/>
          <a:lstStyle/>
          <a:p>
            <a:fld id="{E1F2C632-E035-4FBF-8D3F-129570134C5A}" type="slidenum">
              <a:rPr lang="en-US" smtClean="0"/>
              <a:t>4</a:t>
            </a:fld>
            <a:endParaRPr lang="en-US"/>
          </a:p>
        </p:txBody>
      </p:sp>
    </p:spTree>
    <p:extLst>
      <p:ext uri="{BB962C8B-B14F-4D97-AF65-F5344CB8AC3E}">
        <p14:creationId xmlns:p14="http://schemas.microsoft.com/office/powerpoint/2010/main" val="258868420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lvl="1" indent="0">
              <a:buFont typeface="Wingdings" panose="05000000000000000000" pitchFamily="2" charset="2"/>
              <a:buNone/>
            </a:pPr>
            <a:r>
              <a:rPr lang="en-US" dirty="0"/>
              <a:t>(click 1) </a:t>
            </a:r>
            <a:r>
              <a:rPr lang="en-US" sz="2800" dirty="0">
                <a:solidFill>
                  <a:srgbClr val="000000"/>
                </a:solidFill>
              </a:rPr>
              <a:t>State in the sentence which </a:t>
            </a:r>
            <a:r>
              <a:rPr lang="en-US" sz="2800" dirty="0">
                <a:solidFill>
                  <a:srgbClr val="045594"/>
                </a:solidFill>
              </a:rPr>
              <a:t>funding phase </a:t>
            </a:r>
            <a:r>
              <a:rPr lang="en-US" sz="2800" dirty="0">
                <a:solidFill>
                  <a:srgbClr val="000000"/>
                </a:solidFill>
              </a:rPr>
              <a:t>is being discussed.</a:t>
            </a:r>
          </a:p>
          <a:p>
            <a:endParaRPr lang="en-US" dirty="0"/>
          </a:p>
          <a:p>
            <a:pPr marL="457200" lvl="1" indent="0">
              <a:buFont typeface="Wingdings" panose="05000000000000000000" pitchFamily="2" charset="2"/>
              <a:buNone/>
            </a:pPr>
            <a:r>
              <a:rPr lang="en-US" dirty="0"/>
              <a:t>(click 2) </a:t>
            </a:r>
            <a:r>
              <a:rPr lang="en-US" sz="2800" dirty="0">
                <a:solidFill>
                  <a:srgbClr val="000000"/>
                </a:solidFill>
              </a:rPr>
              <a:t>State the </a:t>
            </a:r>
            <a:r>
              <a:rPr lang="en-US" sz="2800" dirty="0">
                <a:solidFill>
                  <a:srgbClr val="045594"/>
                </a:solidFill>
              </a:rPr>
              <a:t>% of cost increase or decrease </a:t>
            </a:r>
            <a:r>
              <a:rPr lang="en-US" sz="2800" dirty="0">
                <a:solidFill>
                  <a:srgbClr val="000000"/>
                </a:solidFill>
              </a:rPr>
              <a:t>for that funding phase.</a:t>
            </a:r>
          </a:p>
          <a:p>
            <a:endParaRPr lang="en-US" dirty="0"/>
          </a:p>
          <a:p>
            <a:pPr marL="457200" lvl="1" indent="0">
              <a:buFont typeface="Wingdings" panose="05000000000000000000" pitchFamily="2" charset="2"/>
              <a:buNone/>
            </a:pPr>
            <a:r>
              <a:rPr lang="en-US" dirty="0"/>
              <a:t>(click 3) </a:t>
            </a:r>
            <a:r>
              <a:rPr lang="en-US" sz="2800" dirty="0">
                <a:solidFill>
                  <a:srgbClr val="000000"/>
                </a:solidFill>
              </a:rPr>
              <a:t>State the </a:t>
            </a:r>
            <a:r>
              <a:rPr lang="en-US" sz="2800" dirty="0">
                <a:solidFill>
                  <a:srgbClr val="045594"/>
                </a:solidFill>
              </a:rPr>
              <a:t>reason</a:t>
            </a:r>
            <a:r>
              <a:rPr lang="en-US" sz="2800" dirty="0">
                <a:solidFill>
                  <a:srgbClr val="000000"/>
                </a:solidFill>
              </a:rPr>
              <a:t> why the cost has changed for that phase.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30EF08CF-B92F-48FF-9EB0-7A9E6F64D856}" type="slidenum">
              <a:rPr lang="en-US" smtClean="0"/>
              <a:t>40</a:t>
            </a:fld>
            <a:endParaRPr lang="en-US"/>
          </a:p>
        </p:txBody>
      </p:sp>
    </p:spTree>
    <p:extLst>
      <p:ext uri="{BB962C8B-B14F-4D97-AF65-F5344CB8AC3E}">
        <p14:creationId xmlns:p14="http://schemas.microsoft.com/office/powerpoint/2010/main" val="342352005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742950" lvl="1" indent="-285750">
              <a:buFont typeface="Wingdings" panose="05000000000000000000" pitchFamily="2" charset="2"/>
              <a:buChar char="ü"/>
            </a:pPr>
            <a:r>
              <a:rPr lang="en-US" dirty="0"/>
              <a:t>(click 1) </a:t>
            </a:r>
            <a:r>
              <a:rPr lang="en-US" sz="2800" dirty="0">
                <a:solidFill>
                  <a:srgbClr val="000000"/>
                </a:solidFill>
              </a:rPr>
              <a:t>For CST cost, state the </a:t>
            </a:r>
            <a:r>
              <a:rPr lang="en-US" sz="2800" dirty="0">
                <a:solidFill>
                  <a:srgbClr val="045594"/>
                </a:solidFill>
              </a:rPr>
              <a:t>% of contingency </a:t>
            </a:r>
            <a:r>
              <a:rPr lang="en-US" sz="2800" dirty="0">
                <a:solidFill>
                  <a:srgbClr val="000000"/>
                </a:solidFill>
              </a:rPr>
              <a:t>included in the revised cost, include </a:t>
            </a:r>
            <a:r>
              <a:rPr lang="en-US" sz="2800" dirty="0">
                <a:solidFill>
                  <a:srgbClr val="045594"/>
                </a:solidFill>
              </a:rPr>
              <a:t>why this % </a:t>
            </a:r>
            <a:r>
              <a:rPr lang="en-US" sz="2800" dirty="0">
                <a:solidFill>
                  <a:srgbClr val="000000"/>
                </a:solidFill>
              </a:rPr>
              <a:t>was chosen </a:t>
            </a:r>
          </a:p>
          <a:p>
            <a:endParaRPr lang="en-US" dirty="0"/>
          </a:p>
        </p:txBody>
      </p:sp>
      <p:sp>
        <p:nvSpPr>
          <p:cNvPr id="4" name="Slide Number Placeholder 3"/>
          <p:cNvSpPr>
            <a:spLocks noGrp="1"/>
          </p:cNvSpPr>
          <p:nvPr>
            <p:ph type="sldNum" sz="quarter" idx="5"/>
          </p:nvPr>
        </p:nvSpPr>
        <p:spPr/>
        <p:txBody>
          <a:bodyPr/>
          <a:lstStyle/>
          <a:p>
            <a:fld id="{30EF08CF-B92F-48FF-9EB0-7A9E6F64D856}" type="slidenum">
              <a:rPr lang="en-US" smtClean="0"/>
              <a:t>41</a:t>
            </a:fld>
            <a:endParaRPr lang="en-US"/>
          </a:p>
        </p:txBody>
      </p:sp>
    </p:spTree>
    <p:extLst>
      <p:ext uri="{BB962C8B-B14F-4D97-AF65-F5344CB8AC3E}">
        <p14:creationId xmlns:p14="http://schemas.microsoft.com/office/powerpoint/2010/main" val="195648029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lvl="1" indent="0">
              <a:buFont typeface="Wingdings" panose="05000000000000000000" pitchFamily="2" charset="2"/>
              <a:buNone/>
            </a:pPr>
            <a:r>
              <a:rPr lang="en-US" dirty="0"/>
              <a:t>(click 1) </a:t>
            </a:r>
            <a:r>
              <a:rPr lang="en-US" sz="2800" dirty="0">
                <a:solidFill>
                  <a:srgbClr val="000000"/>
                </a:solidFill>
              </a:rPr>
              <a:t>State in the sentence which </a:t>
            </a:r>
            <a:r>
              <a:rPr lang="en-US" sz="2800" dirty="0">
                <a:solidFill>
                  <a:srgbClr val="045594"/>
                </a:solidFill>
              </a:rPr>
              <a:t>funding phase </a:t>
            </a:r>
            <a:r>
              <a:rPr lang="en-US" sz="2800" dirty="0">
                <a:solidFill>
                  <a:srgbClr val="000000"/>
                </a:solidFill>
              </a:rPr>
              <a:t>is being discussed. If a funding phase is not applicable, acknowledge that it is not needed. </a:t>
            </a:r>
          </a:p>
          <a:p>
            <a:endParaRPr lang="en-US" dirty="0"/>
          </a:p>
        </p:txBody>
      </p:sp>
      <p:sp>
        <p:nvSpPr>
          <p:cNvPr id="4" name="Slide Number Placeholder 3"/>
          <p:cNvSpPr>
            <a:spLocks noGrp="1"/>
          </p:cNvSpPr>
          <p:nvPr>
            <p:ph type="sldNum" sz="quarter" idx="5"/>
          </p:nvPr>
        </p:nvSpPr>
        <p:spPr/>
        <p:txBody>
          <a:bodyPr/>
          <a:lstStyle/>
          <a:p>
            <a:fld id="{30EF08CF-B92F-48FF-9EB0-7A9E6F64D856}" type="slidenum">
              <a:rPr lang="en-US" smtClean="0"/>
              <a:t>42</a:t>
            </a:fld>
            <a:endParaRPr lang="en-US"/>
          </a:p>
        </p:txBody>
      </p:sp>
    </p:spTree>
    <p:extLst>
      <p:ext uri="{BB962C8B-B14F-4D97-AF65-F5344CB8AC3E}">
        <p14:creationId xmlns:p14="http://schemas.microsoft.com/office/powerpoint/2010/main" val="423441735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4D550C-7B73-63F8-99EC-232F0A1BA08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B2CC51C-045D-9555-5E16-80A01474367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47E1EE6-EDF1-CEA8-D09E-8EACB58FBB19}"/>
              </a:ext>
            </a:extLst>
          </p:cNvPr>
          <p:cNvSpPr>
            <a:spLocks noGrp="1"/>
          </p:cNvSpPr>
          <p:nvPr>
            <p:ph type="body" idx="1"/>
          </p:nvPr>
        </p:nvSpPr>
        <p:spPr/>
        <p:txBody>
          <a:bodyPr/>
          <a:lstStyle/>
          <a:p>
            <a:r>
              <a:rPr lang="en-US" dirty="0"/>
              <a:t>The next section will practice how to properly write a justification statement for an updated cost estimate. </a:t>
            </a:r>
          </a:p>
        </p:txBody>
      </p:sp>
      <p:sp>
        <p:nvSpPr>
          <p:cNvPr id="4" name="Slide Number Placeholder 3">
            <a:extLst>
              <a:ext uri="{FF2B5EF4-FFF2-40B4-BE49-F238E27FC236}">
                <a16:creationId xmlns:a16="http://schemas.microsoft.com/office/drawing/2014/main" id="{2085B21E-17E2-E881-8672-1A03BE8743FE}"/>
              </a:ext>
            </a:extLst>
          </p:cNvPr>
          <p:cNvSpPr>
            <a:spLocks noGrp="1"/>
          </p:cNvSpPr>
          <p:nvPr>
            <p:ph type="sldNum" sz="quarter" idx="5"/>
          </p:nvPr>
        </p:nvSpPr>
        <p:spPr/>
        <p:txBody>
          <a:bodyPr/>
          <a:lstStyle/>
          <a:p>
            <a:fld id="{E1F2C632-E035-4FBF-8D3F-129570134C5A}" type="slidenum">
              <a:rPr lang="en-US" smtClean="0"/>
              <a:t>43</a:t>
            </a:fld>
            <a:endParaRPr lang="en-US"/>
          </a:p>
        </p:txBody>
      </p:sp>
    </p:spTree>
    <p:extLst>
      <p:ext uri="{BB962C8B-B14F-4D97-AF65-F5344CB8AC3E}">
        <p14:creationId xmlns:p14="http://schemas.microsoft.com/office/powerpoint/2010/main" val="328360050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[directions Question 1 – </a:t>
            </a:r>
            <a:r>
              <a:rPr lang="en-US" b="1" i="1" dirty="0"/>
              <a:t>give participants time to write answer </a:t>
            </a:r>
            <a:r>
              <a:rPr lang="en-US" i="1" dirty="0"/>
              <a:t>on dry erase board]</a:t>
            </a:r>
          </a:p>
          <a:p>
            <a:r>
              <a:rPr lang="en-US" i="0" dirty="0"/>
              <a:t>(click 1) [</a:t>
            </a:r>
            <a:r>
              <a:rPr lang="en-US" i="1" dirty="0"/>
              <a:t>read the answers</a:t>
            </a:r>
            <a:r>
              <a:rPr lang="en-US" i="0" dirty="0"/>
              <a:t>]</a:t>
            </a:r>
          </a:p>
          <a:p>
            <a:endParaRPr lang="en-US" dirty="0"/>
          </a:p>
          <a:p>
            <a:r>
              <a:rPr lang="en-US" dirty="0"/>
              <a:t>(click 2) [</a:t>
            </a:r>
            <a:r>
              <a:rPr lang="en-US" i="1" dirty="0"/>
              <a:t>directions Question 2 – </a:t>
            </a:r>
            <a:r>
              <a:rPr lang="en-US" b="1" i="1" dirty="0"/>
              <a:t>ask for volunteers to answer</a:t>
            </a:r>
            <a:r>
              <a:rPr lang="en-US" i="1" dirty="0"/>
              <a:t>. </a:t>
            </a:r>
            <a:r>
              <a:rPr lang="en-US" dirty="0"/>
              <a:t>] </a:t>
            </a:r>
          </a:p>
          <a:p>
            <a:r>
              <a:rPr lang="en-US" i="1" dirty="0"/>
              <a:t>[click 3 &amp; 4 to show answers]</a:t>
            </a:r>
            <a:endParaRPr lang="en-US" dirty="0"/>
          </a:p>
        </p:txBody>
      </p:sp>
      <p:sp>
        <p:nvSpPr>
          <p:cNvPr id="4" name="Slide Number Placeholder 3"/>
          <p:cNvSpPr>
            <a:spLocks noGrp="1"/>
          </p:cNvSpPr>
          <p:nvPr>
            <p:ph type="sldNum" sz="quarter" idx="5"/>
          </p:nvPr>
        </p:nvSpPr>
        <p:spPr/>
        <p:txBody>
          <a:bodyPr/>
          <a:lstStyle/>
          <a:p>
            <a:fld id="{E1F2C632-E035-4FBF-8D3F-129570134C5A}" type="slidenum">
              <a:rPr lang="en-US" smtClean="0"/>
              <a:t>44</a:t>
            </a:fld>
            <a:endParaRPr lang="en-US"/>
          </a:p>
        </p:txBody>
      </p:sp>
    </p:spTree>
    <p:extLst>
      <p:ext uri="{BB962C8B-B14F-4D97-AF65-F5344CB8AC3E}">
        <p14:creationId xmlns:p14="http://schemas.microsoft.com/office/powerpoint/2010/main" val="144374132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Give the participants a </a:t>
            </a:r>
            <a:r>
              <a:rPr lang="en-US" b="1" i="1" dirty="0"/>
              <a:t>few minutes to write a justification for this example </a:t>
            </a:r>
            <a:r>
              <a:rPr lang="en-US" i="1" dirty="0"/>
              <a:t>on their dry erase board</a:t>
            </a:r>
            <a:r>
              <a:rPr lang="en-US" dirty="0"/>
              <a:t>.  [</a:t>
            </a:r>
            <a:r>
              <a:rPr lang="en-US" i="1" dirty="0"/>
              <a:t>example answer is on the next slide]</a:t>
            </a:r>
            <a:endParaRPr lang="en-US" dirty="0"/>
          </a:p>
        </p:txBody>
      </p:sp>
      <p:sp>
        <p:nvSpPr>
          <p:cNvPr id="4" name="Slide Number Placeholder 3"/>
          <p:cNvSpPr>
            <a:spLocks noGrp="1"/>
          </p:cNvSpPr>
          <p:nvPr>
            <p:ph type="sldNum" sz="quarter" idx="5"/>
          </p:nvPr>
        </p:nvSpPr>
        <p:spPr/>
        <p:txBody>
          <a:bodyPr/>
          <a:lstStyle/>
          <a:p>
            <a:fld id="{E1F2C632-E035-4FBF-8D3F-129570134C5A}" type="slidenum">
              <a:rPr lang="en-US" smtClean="0"/>
              <a:t>45</a:t>
            </a:fld>
            <a:endParaRPr lang="en-US"/>
          </a:p>
        </p:txBody>
      </p:sp>
    </p:spTree>
    <p:extLst>
      <p:ext uri="{BB962C8B-B14F-4D97-AF65-F5344CB8AC3E}">
        <p14:creationId xmlns:p14="http://schemas.microsoft.com/office/powerpoint/2010/main" val="76497401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solidFill>
                  <a:srgbClr val="0070C0"/>
                </a:solidFill>
              </a:rPr>
              <a:t>Check the Justification Box Response for:</a:t>
            </a:r>
          </a:p>
          <a:p>
            <a:r>
              <a:rPr lang="en-US" sz="1200" b="0" dirty="0">
                <a:solidFill>
                  <a:srgbClr val="0070C0"/>
                </a:solidFill>
              </a:rPr>
              <a:t>(click 1) </a:t>
            </a:r>
            <a:r>
              <a:rPr lang="en-US" sz="1200" dirty="0"/>
              <a:t>Statement telling what plans the costs are based on or if it is an annual update</a:t>
            </a:r>
          </a:p>
          <a:p>
            <a:pPr marL="0" indent="0">
              <a:buFont typeface="Wingdings" panose="05000000000000000000" pitchFamily="2" charset="2"/>
              <a:buNone/>
            </a:pPr>
            <a:endParaRPr lang="en-US" sz="1200" dirty="0"/>
          </a:p>
          <a:p>
            <a:pPr marL="0" indent="0">
              <a:buFont typeface="Wingdings" panose="05000000000000000000" pitchFamily="2" charset="2"/>
              <a:buNone/>
            </a:pPr>
            <a:r>
              <a:rPr lang="en-US" sz="1200" dirty="0"/>
              <a:t>(click 2) Each paragraph states which funding phase is being discussed</a:t>
            </a:r>
          </a:p>
          <a:p>
            <a:pPr marL="0" indent="0">
              <a:buFont typeface="Wingdings" panose="05000000000000000000" pitchFamily="2" charset="2"/>
              <a:buNone/>
            </a:pPr>
            <a:endParaRPr lang="en-US" sz="1200" dirty="0"/>
          </a:p>
          <a:p>
            <a:pPr marL="0" indent="0">
              <a:buFont typeface="Wingdings" panose="05000000000000000000" pitchFamily="2" charset="2"/>
              <a:buNone/>
            </a:pPr>
            <a:r>
              <a:rPr lang="en-US" sz="1200" dirty="0"/>
              <a:t>(click 3) A percentage of cost change from the last cost estimate is stated</a:t>
            </a:r>
          </a:p>
          <a:p>
            <a:pPr marL="0" indent="0">
              <a:buFont typeface="Wingdings" panose="05000000000000000000" pitchFamily="2" charset="2"/>
              <a:buNone/>
            </a:pPr>
            <a:endParaRPr lang="en-US" sz="1200" dirty="0"/>
          </a:p>
          <a:p>
            <a:pPr marL="0" indent="0">
              <a:buFont typeface="Wingdings" panose="05000000000000000000" pitchFamily="2" charset="2"/>
              <a:buNone/>
            </a:pPr>
            <a:r>
              <a:rPr lang="en-US" sz="1200" dirty="0"/>
              <a:t>(click 4) A justification (reason) is stated for the cost change or no-cost change</a:t>
            </a:r>
          </a:p>
          <a:p>
            <a:pPr marL="0" indent="0">
              <a:buFont typeface="Wingdings" panose="05000000000000000000" pitchFamily="2" charset="2"/>
              <a:buNone/>
            </a:pPr>
            <a:endParaRPr lang="en-US" sz="1200" dirty="0"/>
          </a:p>
          <a:p>
            <a:pPr marL="0" indent="0">
              <a:buFont typeface="Wingdings" panose="05000000000000000000" pitchFamily="2" charset="2"/>
              <a:buNone/>
            </a:pPr>
            <a:r>
              <a:rPr lang="en-US" sz="1200" dirty="0"/>
              <a:t>(click 5) For CST funds, the % of contingency is stated &amp; what criteria it met per Policy 3A-9</a:t>
            </a:r>
          </a:p>
          <a:p>
            <a:pPr marL="285750" indent="-285750">
              <a:buFont typeface="Wingdings" panose="05000000000000000000" pitchFamily="2" charset="2"/>
              <a:buChar char="ü"/>
            </a:pPr>
            <a:endParaRPr lang="en-US" sz="1200" dirty="0"/>
          </a:p>
          <a:p>
            <a:pPr marL="0" indent="0">
              <a:buFont typeface="Wingdings" panose="05000000000000000000" pitchFamily="2" charset="2"/>
              <a:buNone/>
            </a:pPr>
            <a:r>
              <a:rPr lang="en-US" sz="1200" dirty="0"/>
              <a:t>(clicks 1-4) each paragraph follows these rules and talks about a separate funding phase. </a:t>
            </a:r>
          </a:p>
          <a:p>
            <a:pPr marL="285750" indent="-285750">
              <a:buFont typeface="Wingdings" panose="05000000000000000000" pitchFamily="2" charset="2"/>
              <a:buChar char="ü"/>
            </a:pPr>
            <a:endParaRPr lang="en-US" sz="1200" dirty="0"/>
          </a:p>
          <a:p>
            <a:pPr marL="0" indent="0">
              <a:buFont typeface="Wingdings" panose="05000000000000000000" pitchFamily="2" charset="2"/>
              <a:buNone/>
            </a:pPr>
            <a:r>
              <a:rPr lang="en-US" sz="1200" dirty="0"/>
              <a:t>(click 1) If a cost estimate ends up being the same as the last approved estimate, it is still an updated cost estimate. Do not refer to it as a no-change cost estimate. </a:t>
            </a:r>
          </a:p>
          <a:p>
            <a:endParaRPr lang="en-US" dirty="0"/>
          </a:p>
        </p:txBody>
      </p:sp>
      <p:sp>
        <p:nvSpPr>
          <p:cNvPr id="4" name="Slide Number Placeholder 3"/>
          <p:cNvSpPr>
            <a:spLocks noGrp="1"/>
          </p:cNvSpPr>
          <p:nvPr>
            <p:ph type="sldNum" sz="quarter" idx="5"/>
          </p:nvPr>
        </p:nvSpPr>
        <p:spPr/>
        <p:txBody>
          <a:bodyPr/>
          <a:lstStyle/>
          <a:p>
            <a:fld id="{E1F2C632-E035-4FBF-8D3F-129570134C5A}" type="slidenum">
              <a:rPr lang="en-US" smtClean="0"/>
              <a:t>46</a:t>
            </a:fld>
            <a:endParaRPr lang="en-US"/>
          </a:p>
        </p:txBody>
      </p:sp>
    </p:spTree>
    <p:extLst>
      <p:ext uri="{BB962C8B-B14F-4D97-AF65-F5344CB8AC3E}">
        <p14:creationId xmlns:p14="http://schemas.microsoft.com/office/powerpoint/2010/main" val="393637858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3E9437-38B7-4023-2B54-B7FAE57B7EB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860D87A-5C1F-2810-7EE2-ECF5E6CF63D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AF9DDDE-B50A-C18C-2D4F-196CA308B4C6}"/>
              </a:ext>
            </a:extLst>
          </p:cNvPr>
          <p:cNvSpPr>
            <a:spLocks noGrp="1"/>
          </p:cNvSpPr>
          <p:nvPr>
            <p:ph type="body" idx="1"/>
          </p:nvPr>
        </p:nvSpPr>
        <p:spPr/>
        <p:txBody>
          <a:bodyPr/>
          <a:lstStyle/>
          <a:p>
            <a:r>
              <a:rPr lang="en-US" dirty="0"/>
              <a:t>Next, we will focus on what information is needed for the OPD cost estimate tracker. </a:t>
            </a:r>
          </a:p>
        </p:txBody>
      </p:sp>
      <p:sp>
        <p:nvSpPr>
          <p:cNvPr id="4" name="Slide Number Placeholder 3">
            <a:extLst>
              <a:ext uri="{FF2B5EF4-FFF2-40B4-BE49-F238E27FC236}">
                <a16:creationId xmlns:a16="http://schemas.microsoft.com/office/drawing/2014/main" id="{9A9EAC95-1F0C-535C-4C03-692EC565809E}"/>
              </a:ext>
            </a:extLst>
          </p:cNvPr>
          <p:cNvSpPr>
            <a:spLocks noGrp="1"/>
          </p:cNvSpPr>
          <p:nvPr>
            <p:ph type="sldNum" sz="quarter" idx="5"/>
          </p:nvPr>
        </p:nvSpPr>
        <p:spPr/>
        <p:txBody>
          <a:bodyPr/>
          <a:lstStyle/>
          <a:p>
            <a:fld id="{E1F2C632-E035-4FBF-8D3F-129570134C5A}" type="slidenum">
              <a:rPr lang="en-US" smtClean="0"/>
              <a:t>47</a:t>
            </a:fld>
            <a:endParaRPr lang="en-US"/>
          </a:p>
        </p:txBody>
      </p:sp>
    </p:spTree>
    <p:extLst>
      <p:ext uri="{BB962C8B-B14F-4D97-AF65-F5344CB8AC3E}">
        <p14:creationId xmlns:p14="http://schemas.microsoft.com/office/powerpoint/2010/main" val="89935146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a:r>
            <a:r>
              <a:rPr lang="en-US" i="1" dirty="0"/>
              <a:t>read slide</a:t>
            </a:r>
            <a:r>
              <a:rPr lang="en-US" dirty="0"/>
              <a:t>]</a:t>
            </a:r>
          </a:p>
        </p:txBody>
      </p:sp>
      <p:sp>
        <p:nvSpPr>
          <p:cNvPr id="4" name="Slide Number Placeholder 3"/>
          <p:cNvSpPr>
            <a:spLocks noGrp="1"/>
          </p:cNvSpPr>
          <p:nvPr>
            <p:ph type="sldNum" sz="quarter" idx="5"/>
          </p:nvPr>
        </p:nvSpPr>
        <p:spPr/>
        <p:txBody>
          <a:bodyPr/>
          <a:lstStyle/>
          <a:p>
            <a:fld id="{E1F2C632-E035-4FBF-8D3F-129570134C5A}" type="slidenum">
              <a:rPr lang="en-US" smtClean="0"/>
              <a:t>48</a:t>
            </a:fld>
            <a:endParaRPr lang="en-US"/>
          </a:p>
        </p:txBody>
      </p:sp>
    </p:spTree>
    <p:extLst>
      <p:ext uri="{BB962C8B-B14F-4D97-AF65-F5344CB8AC3E}">
        <p14:creationId xmlns:p14="http://schemas.microsoft.com/office/powerpoint/2010/main" val="305570576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
            </a:r>
            <a:r>
              <a:rPr lang="en-US" i="1" dirty="0"/>
              <a:t>read slide</a:t>
            </a:r>
            <a:r>
              <a:rPr lang="en-US" dirty="0"/>
              <a:t>]</a:t>
            </a:r>
          </a:p>
          <a:p>
            <a:endParaRPr lang="en-US" dirty="0"/>
          </a:p>
        </p:txBody>
      </p:sp>
      <p:sp>
        <p:nvSpPr>
          <p:cNvPr id="4" name="Slide Number Placeholder 3"/>
          <p:cNvSpPr>
            <a:spLocks noGrp="1"/>
          </p:cNvSpPr>
          <p:nvPr>
            <p:ph type="sldNum" sz="quarter" idx="5"/>
          </p:nvPr>
        </p:nvSpPr>
        <p:spPr/>
        <p:txBody>
          <a:bodyPr/>
          <a:lstStyle/>
          <a:p>
            <a:fld id="{E1F2C632-E035-4FBF-8D3F-129570134C5A}" type="slidenum">
              <a:rPr lang="en-US" smtClean="0"/>
              <a:t>49</a:t>
            </a:fld>
            <a:endParaRPr lang="en-US"/>
          </a:p>
        </p:txBody>
      </p:sp>
    </p:spTree>
    <p:extLst>
      <p:ext uri="{BB962C8B-B14F-4D97-AF65-F5344CB8AC3E}">
        <p14:creationId xmlns:p14="http://schemas.microsoft.com/office/powerpoint/2010/main" val="29330661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(click 1) </a:t>
            </a:r>
            <a:r>
              <a:rPr lang="en-US" sz="2800" dirty="0"/>
              <a:t>GDOT </a:t>
            </a:r>
            <a:r>
              <a:rPr lang="en-US" sz="2800" b="1" dirty="0">
                <a:solidFill>
                  <a:srgbClr val="7755B0"/>
                </a:solidFill>
              </a:rPr>
              <a:t>Policy 3A-9 </a:t>
            </a:r>
            <a:r>
              <a:rPr lang="en-US" sz="2800" u="sng" dirty="0"/>
              <a:t>provides guidance for estimating the cost </a:t>
            </a:r>
            <a:r>
              <a:rPr lang="en-US" sz="2800" dirty="0"/>
              <a:t>of reimbursable and non-reimbursable utilities, ROW, and construction prior to Letting of projects in the (Statewide Transportation Improvement Program), (Transportation Improvement Program) (MPO’s plan), (Construction Work Plan), and (Long Range program).</a:t>
            </a:r>
          </a:p>
          <a:p>
            <a:endParaRPr lang="en-US" dirty="0"/>
          </a:p>
        </p:txBody>
      </p:sp>
      <p:sp>
        <p:nvSpPr>
          <p:cNvPr id="4" name="Slide Number Placeholder 3"/>
          <p:cNvSpPr>
            <a:spLocks noGrp="1"/>
          </p:cNvSpPr>
          <p:nvPr>
            <p:ph type="sldNum" sz="quarter" idx="5"/>
          </p:nvPr>
        </p:nvSpPr>
        <p:spPr/>
        <p:txBody>
          <a:bodyPr/>
          <a:lstStyle/>
          <a:p>
            <a:fld id="{E1F2C632-E035-4FBF-8D3F-129570134C5A}" type="slidenum">
              <a:rPr lang="en-US" smtClean="0"/>
              <a:t>5</a:t>
            </a:fld>
            <a:endParaRPr lang="en-US"/>
          </a:p>
        </p:txBody>
      </p:sp>
    </p:spTree>
    <p:extLst>
      <p:ext uri="{BB962C8B-B14F-4D97-AF65-F5344CB8AC3E}">
        <p14:creationId xmlns:p14="http://schemas.microsoft.com/office/powerpoint/2010/main" val="295007481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the cover page that is required if the cost increases by more than 20% or more than $2 million.</a:t>
            </a:r>
          </a:p>
        </p:txBody>
      </p:sp>
      <p:sp>
        <p:nvSpPr>
          <p:cNvPr id="4" name="Slide Number Placeholder 3"/>
          <p:cNvSpPr>
            <a:spLocks noGrp="1"/>
          </p:cNvSpPr>
          <p:nvPr>
            <p:ph type="sldNum" sz="quarter" idx="5"/>
          </p:nvPr>
        </p:nvSpPr>
        <p:spPr/>
        <p:txBody>
          <a:bodyPr/>
          <a:lstStyle/>
          <a:p>
            <a:fld id="{E1F2C632-E035-4FBF-8D3F-129570134C5A}" type="slidenum">
              <a:rPr lang="en-US" smtClean="0"/>
              <a:t>50</a:t>
            </a:fld>
            <a:endParaRPr lang="en-US"/>
          </a:p>
        </p:txBody>
      </p:sp>
    </p:spTree>
    <p:extLst>
      <p:ext uri="{BB962C8B-B14F-4D97-AF65-F5344CB8AC3E}">
        <p14:creationId xmlns:p14="http://schemas.microsoft.com/office/powerpoint/2010/main" val="263274314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
            </a:r>
            <a:r>
              <a:rPr lang="en-US" i="1" dirty="0"/>
              <a:t>read slide</a:t>
            </a:r>
            <a:r>
              <a:rPr lang="en-US" dirty="0"/>
              <a:t>]</a:t>
            </a:r>
          </a:p>
          <a:p>
            <a:endParaRPr lang="en-US" dirty="0"/>
          </a:p>
        </p:txBody>
      </p:sp>
      <p:sp>
        <p:nvSpPr>
          <p:cNvPr id="4" name="Slide Number Placeholder 3"/>
          <p:cNvSpPr>
            <a:spLocks noGrp="1"/>
          </p:cNvSpPr>
          <p:nvPr>
            <p:ph type="sldNum" sz="quarter" idx="5"/>
          </p:nvPr>
        </p:nvSpPr>
        <p:spPr/>
        <p:txBody>
          <a:bodyPr/>
          <a:lstStyle/>
          <a:p>
            <a:fld id="{E1F2C632-E035-4FBF-8D3F-129570134C5A}" type="slidenum">
              <a:rPr lang="en-US" smtClean="0"/>
              <a:t>51</a:t>
            </a:fld>
            <a:endParaRPr lang="en-US"/>
          </a:p>
        </p:txBody>
      </p:sp>
    </p:spTree>
    <p:extLst>
      <p:ext uri="{BB962C8B-B14F-4D97-AF65-F5344CB8AC3E}">
        <p14:creationId xmlns:p14="http://schemas.microsoft.com/office/powerpoint/2010/main" val="99101495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2A0F5F-3BCE-51B0-BE90-BDC505B5E18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676DB7C-FAFD-CD30-7EFF-CE1AACEB943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844519E-EAF0-8206-4597-74A51BFA2084}"/>
              </a:ext>
            </a:extLst>
          </p:cNvPr>
          <p:cNvSpPr>
            <a:spLocks noGrp="1"/>
          </p:cNvSpPr>
          <p:nvPr>
            <p:ph type="body" idx="1"/>
          </p:nvPr>
        </p:nvSpPr>
        <p:spPr/>
        <p:txBody>
          <a:bodyPr/>
          <a:lstStyle/>
          <a:p>
            <a:r>
              <a:rPr lang="en-US" dirty="0"/>
              <a:t>Next, we will focus on what information is needed for the OPD cost estimate tracker. </a:t>
            </a:r>
          </a:p>
        </p:txBody>
      </p:sp>
      <p:sp>
        <p:nvSpPr>
          <p:cNvPr id="4" name="Slide Number Placeholder 3">
            <a:extLst>
              <a:ext uri="{FF2B5EF4-FFF2-40B4-BE49-F238E27FC236}">
                <a16:creationId xmlns:a16="http://schemas.microsoft.com/office/drawing/2014/main" id="{4B5C04B1-6332-9382-CC3A-E120CF6C3453}"/>
              </a:ext>
            </a:extLst>
          </p:cNvPr>
          <p:cNvSpPr>
            <a:spLocks noGrp="1"/>
          </p:cNvSpPr>
          <p:nvPr>
            <p:ph type="sldNum" sz="quarter" idx="5"/>
          </p:nvPr>
        </p:nvSpPr>
        <p:spPr/>
        <p:txBody>
          <a:bodyPr/>
          <a:lstStyle/>
          <a:p>
            <a:fld id="{E1F2C632-E035-4FBF-8D3F-129570134C5A}" type="slidenum">
              <a:rPr lang="en-US" smtClean="0"/>
              <a:t>52</a:t>
            </a:fld>
            <a:endParaRPr lang="en-US"/>
          </a:p>
        </p:txBody>
      </p:sp>
    </p:spTree>
    <p:extLst>
      <p:ext uri="{BB962C8B-B14F-4D97-AF65-F5344CB8AC3E}">
        <p14:creationId xmlns:p14="http://schemas.microsoft.com/office/powerpoint/2010/main" val="827413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Prior to submitting a cost estimate to the Office of Engineering Services, the estimate must be reviewed and signed by the AOH. The process to submit it through the OPD Cost Estimate Tracker. Once it is placed in the tracker, it will be reviewed by the DPM &amp; Assistant Office Head.</a:t>
            </a:r>
          </a:p>
        </p:txBody>
      </p:sp>
      <p:sp>
        <p:nvSpPr>
          <p:cNvPr id="4" name="Slide Number Placeholder 3"/>
          <p:cNvSpPr>
            <a:spLocks noGrp="1"/>
          </p:cNvSpPr>
          <p:nvPr>
            <p:ph type="sldNum" sz="quarter" idx="5"/>
          </p:nvPr>
        </p:nvSpPr>
        <p:spPr/>
        <p:txBody>
          <a:bodyPr/>
          <a:lstStyle/>
          <a:p>
            <a:fld id="{E1F2C632-E035-4FBF-8D3F-129570134C5A}" type="slidenum">
              <a:rPr lang="en-US" smtClean="0"/>
              <a:t>53</a:t>
            </a:fld>
            <a:endParaRPr lang="en-US"/>
          </a:p>
        </p:txBody>
      </p:sp>
    </p:spTree>
    <p:extLst>
      <p:ext uri="{BB962C8B-B14F-4D97-AF65-F5344CB8AC3E}">
        <p14:creationId xmlns:p14="http://schemas.microsoft.com/office/powerpoint/2010/main" val="393107399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form has multiple fields for each funding phase that is being updated. </a:t>
            </a:r>
          </a:p>
        </p:txBody>
      </p:sp>
      <p:sp>
        <p:nvSpPr>
          <p:cNvPr id="4" name="Slide Number Placeholder 3"/>
          <p:cNvSpPr>
            <a:spLocks noGrp="1"/>
          </p:cNvSpPr>
          <p:nvPr>
            <p:ph type="sldNum" sz="quarter" idx="5"/>
          </p:nvPr>
        </p:nvSpPr>
        <p:spPr/>
        <p:txBody>
          <a:bodyPr/>
          <a:lstStyle/>
          <a:p>
            <a:fld id="{E1F2C632-E035-4FBF-8D3F-129570134C5A}" type="slidenum">
              <a:rPr lang="en-US" smtClean="0"/>
              <a:t>54</a:t>
            </a:fld>
            <a:endParaRPr lang="en-US"/>
          </a:p>
        </p:txBody>
      </p:sp>
    </p:spTree>
    <p:extLst>
      <p:ext uri="{BB962C8B-B14F-4D97-AF65-F5344CB8AC3E}">
        <p14:creationId xmlns:p14="http://schemas.microsoft.com/office/powerpoint/2010/main" val="19549441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a:t>
            </a:r>
            <a:r>
              <a:rPr lang="en-US" i="1" dirty="0"/>
              <a:t>read bullet</a:t>
            </a:r>
            <a:r>
              <a:rPr lang="en-US" i="0" dirty="0"/>
              <a:t>]</a:t>
            </a:r>
          </a:p>
          <a:p>
            <a:endParaRPr lang="en-US" i="0" dirty="0"/>
          </a:p>
          <a:p>
            <a:r>
              <a:rPr lang="en-US" i="0" dirty="0"/>
              <a:t>(click 2) [</a:t>
            </a:r>
            <a:r>
              <a:rPr lang="en-US" i="1" dirty="0"/>
              <a:t>read bullet</a:t>
            </a:r>
            <a:r>
              <a:rPr lang="en-US" i="0" dirty="0"/>
              <a:t>]</a:t>
            </a:r>
            <a:endParaRPr lang="en-US" dirty="0"/>
          </a:p>
        </p:txBody>
      </p:sp>
      <p:sp>
        <p:nvSpPr>
          <p:cNvPr id="4" name="Slide Number Placeholder 3"/>
          <p:cNvSpPr>
            <a:spLocks noGrp="1"/>
          </p:cNvSpPr>
          <p:nvPr>
            <p:ph type="sldNum" sz="quarter" idx="5"/>
          </p:nvPr>
        </p:nvSpPr>
        <p:spPr/>
        <p:txBody>
          <a:bodyPr/>
          <a:lstStyle/>
          <a:p>
            <a:fld id="{30EF08CF-B92F-48FF-9EB0-7A9E6F64D856}" type="slidenum">
              <a:rPr lang="en-US" smtClean="0"/>
              <a:t>55</a:t>
            </a:fld>
            <a:endParaRPr lang="en-US"/>
          </a:p>
        </p:txBody>
      </p:sp>
    </p:spTree>
    <p:extLst>
      <p:ext uri="{BB962C8B-B14F-4D97-AF65-F5344CB8AC3E}">
        <p14:creationId xmlns:p14="http://schemas.microsoft.com/office/powerpoint/2010/main" val="343642620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a:t>
            </a:r>
            <a:r>
              <a:rPr lang="en-US" i="1" dirty="0"/>
              <a:t>read bullet</a:t>
            </a:r>
            <a:r>
              <a:rPr lang="en-US" i="0" dirty="0"/>
              <a:t>]</a:t>
            </a:r>
          </a:p>
          <a:p>
            <a:endParaRPr lang="en-US" i="0" dirty="0"/>
          </a:p>
          <a:p>
            <a:r>
              <a:rPr lang="en-US" i="0" dirty="0"/>
              <a:t>(click 2) [</a:t>
            </a:r>
            <a:r>
              <a:rPr lang="en-US" i="1" dirty="0"/>
              <a:t>read bullet</a:t>
            </a:r>
            <a:r>
              <a:rPr lang="en-US" i="0" dirty="0"/>
              <a:t>]</a:t>
            </a:r>
            <a:endParaRPr lang="en-US" dirty="0"/>
          </a:p>
        </p:txBody>
      </p:sp>
      <p:sp>
        <p:nvSpPr>
          <p:cNvPr id="4" name="Slide Number Placeholder 3"/>
          <p:cNvSpPr>
            <a:spLocks noGrp="1"/>
          </p:cNvSpPr>
          <p:nvPr>
            <p:ph type="sldNum" sz="quarter" idx="5"/>
          </p:nvPr>
        </p:nvSpPr>
        <p:spPr/>
        <p:txBody>
          <a:bodyPr/>
          <a:lstStyle/>
          <a:p>
            <a:fld id="{30EF08CF-B92F-48FF-9EB0-7A9E6F64D856}" type="slidenum">
              <a:rPr lang="en-US" smtClean="0"/>
              <a:t>56</a:t>
            </a:fld>
            <a:endParaRPr lang="en-US"/>
          </a:p>
        </p:txBody>
      </p:sp>
    </p:spTree>
    <p:extLst>
      <p:ext uri="{BB962C8B-B14F-4D97-AF65-F5344CB8AC3E}">
        <p14:creationId xmlns:p14="http://schemas.microsoft.com/office/powerpoint/2010/main" val="328256930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a:t>
            </a:r>
            <a:r>
              <a:rPr lang="en-US" i="1" dirty="0"/>
              <a:t>for info about lump sum projects and the STIP/TIP – read bullet 1</a:t>
            </a:r>
            <a:r>
              <a:rPr lang="en-US" dirty="0"/>
              <a:t>]</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2) [</a:t>
            </a:r>
            <a:r>
              <a:rPr lang="en-US" i="1" dirty="0"/>
              <a:t>for info about other funds and the STIP/TIP – read bullets</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3) [</a:t>
            </a:r>
            <a:r>
              <a:rPr lang="en-US" i="1" dirty="0"/>
              <a:t>read the hint box to determine which response is appropriate</a:t>
            </a:r>
            <a:r>
              <a:rPr lang="en-US" i="0" dirty="0"/>
              <a:t>]</a:t>
            </a:r>
            <a:endParaRPr lang="en-US" dirty="0"/>
          </a:p>
          <a:p>
            <a:endParaRPr lang="en-US" dirty="0"/>
          </a:p>
        </p:txBody>
      </p:sp>
      <p:sp>
        <p:nvSpPr>
          <p:cNvPr id="4" name="Slide Number Placeholder 3"/>
          <p:cNvSpPr>
            <a:spLocks noGrp="1"/>
          </p:cNvSpPr>
          <p:nvPr>
            <p:ph type="sldNum" sz="quarter" idx="5"/>
          </p:nvPr>
        </p:nvSpPr>
        <p:spPr/>
        <p:txBody>
          <a:bodyPr/>
          <a:lstStyle/>
          <a:p>
            <a:fld id="{30EF08CF-B92F-48FF-9EB0-7A9E6F64D856}" type="slidenum">
              <a:rPr lang="en-US" smtClean="0"/>
              <a:t>57</a:t>
            </a:fld>
            <a:endParaRPr lang="en-US"/>
          </a:p>
        </p:txBody>
      </p:sp>
    </p:spTree>
    <p:extLst>
      <p:ext uri="{BB962C8B-B14F-4D97-AF65-F5344CB8AC3E}">
        <p14:creationId xmlns:p14="http://schemas.microsoft.com/office/powerpoint/2010/main" val="385347204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a:t>
            </a:r>
            <a:r>
              <a:rPr lang="en-US" i="1" dirty="0"/>
              <a:t>read bullet 1</a:t>
            </a:r>
            <a:r>
              <a:rPr lang="en-US" i="0" dirty="0"/>
              <a:t>]</a:t>
            </a:r>
            <a:endParaRPr lang="en-US" dirty="0"/>
          </a:p>
        </p:txBody>
      </p:sp>
      <p:sp>
        <p:nvSpPr>
          <p:cNvPr id="4" name="Slide Number Placeholder 3"/>
          <p:cNvSpPr>
            <a:spLocks noGrp="1"/>
          </p:cNvSpPr>
          <p:nvPr>
            <p:ph type="sldNum" sz="quarter" idx="5"/>
          </p:nvPr>
        </p:nvSpPr>
        <p:spPr/>
        <p:txBody>
          <a:bodyPr/>
          <a:lstStyle/>
          <a:p>
            <a:fld id="{30EF08CF-B92F-48FF-9EB0-7A9E6F64D856}" type="slidenum">
              <a:rPr lang="en-US" smtClean="0"/>
              <a:t>58</a:t>
            </a:fld>
            <a:endParaRPr lang="en-US"/>
          </a:p>
        </p:txBody>
      </p:sp>
    </p:spTree>
    <p:extLst>
      <p:ext uri="{BB962C8B-B14F-4D97-AF65-F5344CB8AC3E}">
        <p14:creationId xmlns:p14="http://schemas.microsoft.com/office/powerpoint/2010/main" val="415985895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a:t>
            </a:r>
            <a:r>
              <a:rPr lang="en-US" i="1" dirty="0"/>
              <a:t>read bullet 1</a:t>
            </a:r>
            <a:r>
              <a:rPr lang="en-US" dirty="0"/>
              <a:t>]</a:t>
            </a:r>
          </a:p>
          <a:p>
            <a:endParaRPr lang="en-US" dirty="0"/>
          </a:p>
          <a:p>
            <a:r>
              <a:rPr lang="en-US" dirty="0"/>
              <a:t>(click 2) [</a:t>
            </a:r>
            <a:r>
              <a:rPr lang="en-US" i="1" dirty="0"/>
              <a:t>read bullet 2</a:t>
            </a:r>
            <a:r>
              <a:rPr lang="en-US" dirty="0"/>
              <a:t>]</a:t>
            </a:r>
          </a:p>
        </p:txBody>
      </p:sp>
      <p:sp>
        <p:nvSpPr>
          <p:cNvPr id="4" name="Slide Number Placeholder 3"/>
          <p:cNvSpPr>
            <a:spLocks noGrp="1"/>
          </p:cNvSpPr>
          <p:nvPr>
            <p:ph type="sldNum" sz="quarter" idx="5"/>
          </p:nvPr>
        </p:nvSpPr>
        <p:spPr/>
        <p:txBody>
          <a:bodyPr/>
          <a:lstStyle/>
          <a:p>
            <a:fld id="{30EF08CF-B92F-48FF-9EB0-7A9E6F64D856}" type="slidenum">
              <a:rPr lang="en-US" smtClean="0"/>
              <a:t>59</a:t>
            </a:fld>
            <a:endParaRPr lang="en-US"/>
          </a:p>
        </p:txBody>
      </p:sp>
    </p:spTree>
    <p:extLst>
      <p:ext uri="{BB962C8B-B14F-4D97-AF65-F5344CB8AC3E}">
        <p14:creationId xmlns:p14="http://schemas.microsoft.com/office/powerpoint/2010/main" val="5228247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2800" dirty="0"/>
              <a:t>(click 1) GDOT </a:t>
            </a:r>
            <a:r>
              <a:rPr lang="en-US" sz="2800" b="1" dirty="0">
                <a:solidFill>
                  <a:srgbClr val="7755B0"/>
                </a:solidFill>
              </a:rPr>
              <a:t>Policy 3A-9 </a:t>
            </a:r>
            <a:r>
              <a:rPr lang="en-US" sz="2800" dirty="0"/>
              <a:t>outlines the responsibilities for the Office of Program Delivery: PM </a:t>
            </a:r>
            <a:r>
              <a:rPr lang="en-US" sz="2800" dirty="0">
                <a:solidFill>
                  <a:srgbClr val="C00000"/>
                </a:solidFill>
              </a:rPr>
              <a:t>requests cost estimates for updates </a:t>
            </a:r>
            <a:r>
              <a:rPr lang="en-US" sz="2800" dirty="0"/>
              <a:t>for ROW, utilities, and construction from the GDOT office/Consultant responsible for preparing these.</a:t>
            </a:r>
          </a:p>
          <a:p>
            <a:pPr marL="0" indent="0">
              <a:buFont typeface="Arial" panose="020B0604020202020204" pitchFamily="34" charset="0"/>
              <a:buNone/>
            </a:pPr>
            <a:endParaRPr lang="en-US" sz="2800" dirty="0"/>
          </a:p>
          <a:p>
            <a:pPr marL="0" indent="0">
              <a:buFont typeface="Arial" panose="020B0604020202020204" pitchFamily="34" charset="0"/>
              <a:buNone/>
            </a:pPr>
            <a:r>
              <a:rPr lang="en-US" sz="2800" dirty="0"/>
              <a:t>(click 2) PM is responsible to </a:t>
            </a:r>
            <a:r>
              <a:rPr lang="en-US" sz="2800" dirty="0">
                <a:solidFill>
                  <a:srgbClr val="C00000"/>
                </a:solidFill>
              </a:rPr>
              <a:t>monitor project costs changes</a:t>
            </a:r>
            <a:r>
              <a:rPr lang="en-US" sz="2800" dirty="0"/>
              <a:t>.</a:t>
            </a:r>
          </a:p>
          <a:p>
            <a:pPr marL="0" indent="0">
              <a:buFont typeface="Arial" panose="020B0604020202020204" pitchFamily="34" charset="0"/>
              <a:buNone/>
            </a:pPr>
            <a:endParaRPr lang="en-US" sz="2800" dirty="0"/>
          </a:p>
          <a:p>
            <a:pPr marL="0" indent="0">
              <a:buFont typeface="Arial" panose="020B0604020202020204" pitchFamily="34" charset="0"/>
              <a:buNone/>
            </a:pPr>
            <a:r>
              <a:rPr lang="en-US" sz="2800" dirty="0"/>
              <a:t>(click 3) PM is responsible to track and ensure that the ROW cost estimate for ROW authorization is submitted in time to keep the schedule.</a:t>
            </a:r>
          </a:p>
          <a:p>
            <a:endParaRPr lang="en-US" dirty="0"/>
          </a:p>
        </p:txBody>
      </p:sp>
      <p:sp>
        <p:nvSpPr>
          <p:cNvPr id="4" name="Slide Number Placeholder 3"/>
          <p:cNvSpPr>
            <a:spLocks noGrp="1"/>
          </p:cNvSpPr>
          <p:nvPr>
            <p:ph type="sldNum" sz="quarter" idx="5"/>
          </p:nvPr>
        </p:nvSpPr>
        <p:spPr/>
        <p:txBody>
          <a:bodyPr/>
          <a:lstStyle/>
          <a:p>
            <a:fld id="{E1F2C632-E035-4FBF-8D3F-129570134C5A}" type="slidenum">
              <a:rPr lang="en-US" smtClean="0"/>
              <a:t>6</a:t>
            </a:fld>
            <a:endParaRPr lang="en-US"/>
          </a:p>
        </p:txBody>
      </p:sp>
    </p:spTree>
    <p:extLst>
      <p:ext uri="{BB962C8B-B14F-4D97-AF65-F5344CB8AC3E}">
        <p14:creationId xmlns:p14="http://schemas.microsoft.com/office/powerpoint/2010/main" val="37377455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a:t>
            </a:r>
            <a:r>
              <a:rPr lang="en-US" i="1" dirty="0"/>
              <a:t>read bullet</a:t>
            </a:r>
            <a:r>
              <a:rPr lang="en-US" i="0" dirty="0"/>
              <a:t>]</a:t>
            </a:r>
            <a:endParaRPr lang="en-US" dirty="0"/>
          </a:p>
        </p:txBody>
      </p:sp>
      <p:sp>
        <p:nvSpPr>
          <p:cNvPr id="4" name="Slide Number Placeholder 3"/>
          <p:cNvSpPr>
            <a:spLocks noGrp="1"/>
          </p:cNvSpPr>
          <p:nvPr>
            <p:ph type="sldNum" sz="quarter" idx="5"/>
          </p:nvPr>
        </p:nvSpPr>
        <p:spPr/>
        <p:txBody>
          <a:bodyPr/>
          <a:lstStyle/>
          <a:p>
            <a:fld id="{30EF08CF-B92F-48FF-9EB0-7A9E6F64D856}" type="slidenum">
              <a:rPr lang="en-US" smtClean="0"/>
              <a:t>60</a:t>
            </a:fld>
            <a:endParaRPr lang="en-US"/>
          </a:p>
        </p:txBody>
      </p:sp>
    </p:spTree>
    <p:extLst>
      <p:ext uri="{BB962C8B-B14F-4D97-AF65-F5344CB8AC3E}">
        <p14:creationId xmlns:p14="http://schemas.microsoft.com/office/powerpoint/2010/main" val="77698720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a:t>
            </a:r>
            <a:r>
              <a:rPr lang="en-US" i="1" dirty="0"/>
              <a:t>read bullet 1</a:t>
            </a:r>
            <a:r>
              <a:rPr lang="en-US" i="0" dirty="0"/>
              <a:t>]</a:t>
            </a:r>
          </a:p>
          <a:p>
            <a:endParaRPr lang="en-US" i="0" dirty="0"/>
          </a:p>
          <a:p>
            <a:r>
              <a:rPr lang="en-US" i="0" dirty="0"/>
              <a:t>(click 2) [</a:t>
            </a:r>
            <a:r>
              <a:rPr lang="en-US" i="1" dirty="0"/>
              <a:t>read bullet 2</a:t>
            </a:r>
            <a:r>
              <a:rPr lang="en-US" i="0" dirty="0"/>
              <a:t>]</a:t>
            </a:r>
          </a:p>
          <a:p>
            <a:endParaRPr lang="en-US" i="0" dirty="0"/>
          </a:p>
        </p:txBody>
      </p:sp>
      <p:sp>
        <p:nvSpPr>
          <p:cNvPr id="4" name="Slide Number Placeholder 3"/>
          <p:cNvSpPr>
            <a:spLocks noGrp="1"/>
          </p:cNvSpPr>
          <p:nvPr>
            <p:ph type="sldNum" sz="quarter" idx="5"/>
          </p:nvPr>
        </p:nvSpPr>
        <p:spPr/>
        <p:txBody>
          <a:bodyPr/>
          <a:lstStyle/>
          <a:p>
            <a:fld id="{30EF08CF-B92F-48FF-9EB0-7A9E6F64D856}" type="slidenum">
              <a:rPr lang="en-US" smtClean="0"/>
              <a:t>61</a:t>
            </a:fld>
            <a:endParaRPr lang="en-US"/>
          </a:p>
        </p:txBody>
      </p:sp>
    </p:spTree>
    <p:extLst>
      <p:ext uri="{BB962C8B-B14F-4D97-AF65-F5344CB8AC3E}">
        <p14:creationId xmlns:p14="http://schemas.microsoft.com/office/powerpoint/2010/main" val="209938192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a:t>
            </a:r>
            <a:r>
              <a:rPr lang="en-US" i="1" dirty="0"/>
              <a:t>read bullet 3</a:t>
            </a:r>
            <a:r>
              <a:rPr lang="en-US" i="0" dirty="0"/>
              <a:t>]</a:t>
            </a:r>
          </a:p>
          <a:p>
            <a:endParaRPr lang="en-US" i="0" dirty="0"/>
          </a:p>
          <a:p>
            <a:r>
              <a:rPr lang="en-US" i="0" dirty="0"/>
              <a:t>(click 2) [</a:t>
            </a:r>
            <a:r>
              <a:rPr lang="en-US" i="1" dirty="0"/>
              <a:t>read bullet 4</a:t>
            </a:r>
            <a:r>
              <a:rPr lang="en-US" i="0" dirty="0"/>
              <a:t>]</a:t>
            </a:r>
          </a:p>
          <a:p>
            <a:endParaRPr lang="en-US" i="0" dirty="0"/>
          </a:p>
          <a:p>
            <a:r>
              <a:rPr lang="en-US" dirty="0"/>
              <a:t>(click 3) [</a:t>
            </a:r>
            <a:r>
              <a:rPr lang="en-US" i="1" dirty="0"/>
              <a:t>read bullet 5</a:t>
            </a:r>
            <a:r>
              <a:rPr lang="en-US" i="0" dirty="0"/>
              <a:t>]</a:t>
            </a:r>
          </a:p>
          <a:p>
            <a:endParaRPr lang="en-US" i="0" dirty="0"/>
          </a:p>
          <a:p>
            <a:endParaRPr lang="en-US" dirty="0"/>
          </a:p>
        </p:txBody>
      </p:sp>
      <p:sp>
        <p:nvSpPr>
          <p:cNvPr id="4" name="Slide Number Placeholder 3"/>
          <p:cNvSpPr>
            <a:spLocks noGrp="1"/>
          </p:cNvSpPr>
          <p:nvPr>
            <p:ph type="sldNum" sz="quarter" idx="5"/>
          </p:nvPr>
        </p:nvSpPr>
        <p:spPr/>
        <p:txBody>
          <a:bodyPr/>
          <a:lstStyle/>
          <a:p>
            <a:fld id="{30EF08CF-B92F-48FF-9EB0-7A9E6F64D856}" type="slidenum">
              <a:rPr lang="en-US" smtClean="0"/>
              <a:t>62</a:t>
            </a:fld>
            <a:endParaRPr lang="en-US"/>
          </a:p>
        </p:txBody>
      </p:sp>
    </p:spTree>
    <p:extLst>
      <p:ext uri="{BB962C8B-B14F-4D97-AF65-F5344CB8AC3E}">
        <p14:creationId xmlns:p14="http://schemas.microsoft.com/office/powerpoint/2010/main" val="139242787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a:t>
            </a:r>
            <a:r>
              <a:rPr lang="en-US" i="1" dirty="0"/>
              <a:t>read bullet 1</a:t>
            </a:r>
            <a:r>
              <a:rPr lang="en-US" i="0" dirty="0"/>
              <a:t>]</a:t>
            </a:r>
          </a:p>
          <a:p>
            <a:endParaRPr lang="en-US" i="0" dirty="0"/>
          </a:p>
          <a:p>
            <a:endParaRPr lang="en-US" dirty="0"/>
          </a:p>
        </p:txBody>
      </p:sp>
      <p:sp>
        <p:nvSpPr>
          <p:cNvPr id="4" name="Slide Number Placeholder 3"/>
          <p:cNvSpPr>
            <a:spLocks noGrp="1"/>
          </p:cNvSpPr>
          <p:nvPr>
            <p:ph type="sldNum" sz="quarter" idx="5"/>
          </p:nvPr>
        </p:nvSpPr>
        <p:spPr/>
        <p:txBody>
          <a:bodyPr/>
          <a:lstStyle/>
          <a:p>
            <a:fld id="{30EF08CF-B92F-48FF-9EB0-7A9E6F64D856}" type="slidenum">
              <a:rPr lang="en-US" smtClean="0"/>
              <a:t>63</a:t>
            </a:fld>
            <a:endParaRPr lang="en-US"/>
          </a:p>
        </p:txBody>
      </p:sp>
    </p:spTree>
    <p:extLst>
      <p:ext uri="{BB962C8B-B14F-4D97-AF65-F5344CB8AC3E}">
        <p14:creationId xmlns:p14="http://schemas.microsoft.com/office/powerpoint/2010/main" val="783123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1) </a:t>
            </a:r>
            <a:r>
              <a:rPr lang="en-US" sz="1200" dirty="0"/>
              <a:t>Per Table 1 in GDOT Policy 3A-9, required program cost estimate updates are submitted by the PM based on the following table. The PM must know this Policy and in particular this table for when cost estimates are needed. The annual update requirement is a minimum.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t>[click to transition to next slide to see table more clearly]</a:t>
            </a:r>
            <a:endParaRPr lang="en-US" dirty="0"/>
          </a:p>
        </p:txBody>
      </p:sp>
      <p:sp>
        <p:nvSpPr>
          <p:cNvPr id="4" name="Slide Number Placeholder 3"/>
          <p:cNvSpPr>
            <a:spLocks noGrp="1"/>
          </p:cNvSpPr>
          <p:nvPr>
            <p:ph type="sldNum" sz="quarter" idx="5"/>
          </p:nvPr>
        </p:nvSpPr>
        <p:spPr/>
        <p:txBody>
          <a:bodyPr/>
          <a:lstStyle/>
          <a:p>
            <a:fld id="{E1F2C632-E035-4FBF-8D3F-129570134C5A}" type="slidenum">
              <a:rPr lang="en-US" smtClean="0"/>
              <a:t>7</a:t>
            </a:fld>
            <a:endParaRPr lang="en-US"/>
          </a:p>
        </p:txBody>
      </p:sp>
    </p:spTree>
    <p:extLst>
      <p:ext uri="{BB962C8B-B14F-4D97-AF65-F5344CB8AC3E}">
        <p14:creationId xmlns:p14="http://schemas.microsoft.com/office/powerpoint/2010/main" val="29503324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C7BC73-86B3-4820-2D33-CAFA1B80D6B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89104FE-B386-4A95-3744-9F11873A560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271B92E-8170-BF3C-A7A1-9E81F72EA18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1) The PM is responsible to submit the updated cost estimate after the concept report approval. This should be done no later than 4 months after the concept report approval per OPD metric guidance.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[click to </a:t>
            </a:r>
            <a:r>
              <a:rPr lang="en-US" sz="1200" i="1" dirty="0"/>
              <a:t>transition to next slide to see  next part of the table</a:t>
            </a:r>
            <a:r>
              <a:rPr lang="en-US" sz="1200" dirty="0"/>
              <a:t>]</a:t>
            </a:r>
            <a:endParaRPr lang="en-US" dirty="0"/>
          </a:p>
        </p:txBody>
      </p:sp>
      <p:sp>
        <p:nvSpPr>
          <p:cNvPr id="4" name="Slide Number Placeholder 3">
            <a:extLst>
              <a:ext uri="{FF2B5EF4-FFF2-40B4-BE49-F238E27FC236}">
                <a16:creationId xmlns:a16="http://schemas.microsoft.com/office/drawing/2014/main" id="{9E525626-4970-AE7B-9587-E2E8548275D1}"/>
              </a:ext>
            </a:extLst>
          </p:cNvPr>
          <p:cNvSpPr>
            <a:spLocks noGrp="1"/>
          </p:cNvSpPr>
          <p:nvPr>
            <p:ph type="sldNum" sz="quarter" idx="5"/>
          </p:nvPr>
        </p:nvSpPr>
        <p:spPr/>
        <p:txBody>
          <a:bodyPr/>
          <a:lstStyle/>
          <a:p>
            <a:fld id="{E1F2C632-E035-4FBF-8D3F-129570134C5A}" type="slidenum">
              <a:rPr lang="en-US" smtClean="0"/>
              <a:t>8</a:t>
            </a:fld>
            <a:endParaRPr lang="en-US"/>
          </a:p>
        </p:txBody>
      </p:sp>
    </p:spTree>
    <p:extLst>
      <p:ext uri="{BB962C8B-B14F-4D97-AF65-F5344CB8AC3E}">
        <p14:creationId xmlns:p14="http://schemas.microsoft.com/office/powerpoint/2010/main" val="40054097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A512CF-993D-F621-7B95-58DBD574FEB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2DC8373-7906-5A7B-4B54-971C4833E65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AF8D604-5F76-D351-E7D6-F813B6F0217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1) The PM is responsible to submit the updated cost estimate after the PFPR report plan revisions affecting costs have been made. This should be done as soon as possible after PFPR is held.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[click to </a:t>
            </a:r>
            <a:r>
              <a:rPr lang="en-US" sz="1200" i="1" dirty="0"/>
              <a:t>transition to next slide to see  next part of the table</a:t>
            </a:r>
            <a:r>
              <a:rPr lang="en-US" sz="1200" dirty="0"/>
              <a:t>]</a:t>
            </a:r>
            <a:endParaRPr lang="en-US" dirty="0"/>
          </a:p>
        </p:txBody>
      </p:sp>
      <p:sp>
        <p:nvSpPr>
          <p:cNvPr id="4" name="Slide Number Placeholder 3">
            <a:extLst>
              <a:ext uri="{FF2B5EF4-FFF2-40B4-BE49-F238E27FC236}">
                <a16:creationId xmlns:a16="http://schemas.microsoft.com/office/drawing/2014/main" id="{A67BCC6D-55D1-5D3D-47DC-2DBFAC931156}"/>
              </a:ext>
            </a:extLst>
          </p:cNvPr>
          <p:cNvSpPr>
            <a:spLocks noGrp="1"/>
          </p:cNvSpPr>
          <p:nvPr>
            <p:ph type="sldNum" sz="quarter" idx="5"/>
          </p:nvPr>
        </p:nvSpPr>
        <p:spPr/>
        <p:txBody>
          <a:bodyPr/>
          <a:lstStyle/>
          <a:p>
            <a:fld id="{E1F2C632-E035-4FBF-8D3F-129570134C5A}" type="slidenum">
              <a:rPr lang="en-US" smtClean="0"/>
              <a:t>9</a:t>
            </a:fld>
            <a:endParaRPr lang="en-US"/>
          </a:p>
        </p:txBody>
      </p:sp>
    </p:spTree>
    <p:extLst>
      <p:ext uri="{BB962C8B-B14F-4D97-AF65-F5344CB8AC3E}">
        <p14:creationId xmlns:p14="http://schemas.microsoft.com/office/powerpoint/2010/main" val="37609469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itle 1"/>
          <p:cNvSpPr>
            <a:spLocks noGrp="1"/>
          </p:cNvSpPr>
          <p:nvPr>
            <p:ph type="ctrTitle" hasCustomPrompt="1"/>
          </p:nvPr>
        </p:nvSpPr>
        <p:spPr>
          <a:xfrm>
            <a:off x="1524000" y="2870200"/>
            <a:ext cx="9144000" cy="677863"/>
          </a:xfrm>
          <a:prstGeom prst="rect">
            <a:avLst/>
          </a:prstGeom>
        </p:spPr>
        <p:txBody>
          <a:bodyPr anchor="b"/>
          <a:lstStyle>
            <a:lvl1pPr algn="ctr">
              <a:defRPr sz="3400" baseline="0">
                <a:solidFill>
                  <a:srgbClr val="045594"/>
                </a:solidFill>
              </a:defRPr>
            </a:lvl1pPr>
          </a:lstStyle>
          <a:p>
            <a:r>
              <a:rPr lang="en-US" dirty="0"/>
              <a:t>Cover Slide Option #1</a:t>
            </a:r>
          </a:p>
        </p:txBody>
      </p:sp>
      <p:sp>
        <p:nvSpPr>
          <p:cNvPr id="8" name="Subtitle 2"/>
          <p:cNvSpPr>
            <a:spLocks noGrp="1"/>
          </p:cNvSpPr>
          <p:nvPr>
            <p:ph type="subTitle" idx="1" hasCustomPrompt="1"/>
          </p:nvPr>
        </p:nvSpPr>
        <p:spPr>
          <a:xfrm>
            <a:off x="1524000" y="3614738"/>
            <a:ext cx="9144000" cy="423862"/>
          </a:xfrm>
          <a:prstGeom prst="rect">
            <a:avLst/>
          </a:prstGeom>
        </p:spPr>
        <p:txBody>
          <a:bodyPr/>
          <a:lstStyle>
            <a:lvl1pPr marL="0" indent="0" algn="ctr">
              <a:buNone/>
              <a:defRPr sz="1800">
                <a:solidFill>
                  <a:srgbClr val="13784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Subhead goes here</a:t>
            </a:r>
          </a:p>
        </p:txBody>
      </p:sp>
    </p:spTree>
    <p:extLst>
      <p:ext uri="{BB962C8B-B14F-4D97-AF65-F5344CB8AC3E}">
        <p14:creationId xmlns:p14="http://schemas.microsoft.com/office/powerpoint/2010/main" val="37977168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838200" y="6356353"/>
            <a:ext cx="10228384" cy="365125"/>
          </a:xfrm>
          <a:prstGeom prst="rect">
            <a:avLst/>
          </a:prstGeom>
        </p:spPr>
        <p:txBody>
          <a:bodyPr/>
          <a:lstStyle/>
          <a:p>
            <a:fld id="{4403AFA0-08CA-459F-8665-A355DA34C72B}" type="datetimeFigureOut">
              <a:rPr lang="en-US" smtClean="0"/>
              <a:t>10/24/2025</a:t>
            </a:fld>
            <a:endParaRPr lang="en-US"/>
          </a:p>
        </p:txBody>
      </p:sp>
      <p:sp>
        <p:nvSpPr>
          <p:cNvPr id="5" name="Footer Placeholder 4"/>
          <p:cNvSpPr>
            <a:spLocks noGrp="1"/>
          </p:cNvSpPr>
          <p:nvPr>
            <p:ph type="ftr" sz="quarter" idx="11"/>
          </p:nvPr>
        </p:nvSpPr>
        <p:spPr>
          <a:xfrm>
            <a:off x="4038600" y="6356353"/>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3"/>
            <a:ext cx="2743200" cy="365125"/>
          </a:xfrm>
          <a:prstGeom prst="rect">
            <a:avLst/>
          </a:prstGeom>
        </p:spPr>
        <p:txBody>
          <a:bodyPr/>
          <a:lstStyle/>
          <a:p>
            <a:fld id="{3613046D-D10B-4B56-85B3-A5F1153EB449}" type="slidenum">
              <a:rPr lang="en-US" smtClean="0"/>
              <a:t>‹#›</a:t>
            </a:fld>
            <a:endParaRPr lang="en-US"/>
          </a:p>
        </p:txBody>
      </p:sp>
      <p:sp>
        <p:nvSpPr>
          <p:cNvPr id="14" name="Title 1"/>
          <p:cNvSpPr>
            <a:spLocks noGrp="1"/>
          </p:cNvSpPr>
          <p:nvPr>
            <p:ph type="ctrTitle" hasCustomPrompt="1"/>
          </p:nvPr>
        </p:nvSpPr>
        <p:spPr>
          <a:xfrm>
            <a:off x="601562" y="1120146"/>
            <a:ext cx="5710338" cy="875985"/>
          </a:xfrm>
          <a:prstGeom prst="rect">
            <a:avLst/>
          </a:prstGeom>
        </p:spPr>
        <p:txBody>
          <a:bodyPr anchor="b">
            <a:normAutofit/>
          </a:bodyPr>
          <a:lstStyle>
            <a:lvl1pPr algn="l">
              <a:defRPr sz="2600" b="1" baseline="0">
                <a:solidFill>
                  <a:srgbClr val="045594"/>
                </a:solidFill>
                <a:latin typeface="ITC Avant Garde Std Md" panose="020B0602020202020204" pitchFamily="34" charset="0"/>
              </a:defRPr>
            </a:lvl1pPr>
          </a:lstStyle>
          <a:p>
            <a:r>
              <a:rPr lang="en-US" dirty="0"/>
              <a:t>Header Goes Here &amp; Can Be Two Lines</a:t>
            </a:r>
          </a:p>
        </p:txBody>
      </p:sp>
      <p:sp>
        <p:nvSpPr>
          <p:cNvPr id="15" name="Text Placeholder 2"/>
          <p:cNvSpPr>
            <a:spLocks noGrp="1"/>
          </p:cNvSpPr>
          <p:nvPr>
            <p:ph type="body" idx="13" hasCustomPrompt="1"/>
          </p:nvPr>
        </p:nvSpPr>
        <p:spPr>
          <a:xfrm>
            <a:off x="601562" y="2177785"/>
            <a:ext cx="5710338" cy="717815"/>
          </a:xfrm>
          <a:prstGeom prst="rect">
            <a:avLst/>
          </a:prstGeom>
        </p:spPr>
        <p:txBody>
          <a:bodyPr anchor="b"/>
          <a:lstStyle>
            <a:lvl1pPr marL="0" indent="0">
              <a:buNone/>
              <a:defRPr sz="2000" b="1">
                <a:solidFill>
                  <a:srgbClr val="13784B"/>
                </a:solidFill>
                <a:latin typeface="HelveticaNeueLT Com 55 Roman"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Subhead: Blue/Green are preferable for headers but black is acceptable</a:t>
            </a:r>
          </a:p>
        </p:txBody>
      </p:sp>
      <p:sp>
        <p:nvSpPr>
          <p:cNvPr id="19" name="Content Placeholder 2"/>
          <p:cNvSpPr>
            <a:spLocks noGrp="1"/>
          </p:cNvSpPr>
          <p:nvPr>
            <p:ph sz="half" idx="1" hasCustomPrompt="1"/>
          </p:nvPr>
        </p:nvSpPr>
        <p:spPr>
          <a:xfrm>
            <a:off x="601562" y="3288530"/>
            <a:ext cx="5710338" cy="2111499"/>
          </a:xfrm>
          <a:prstGeom prst="rect">
            <a:avLst/>
          </a:prstGeom>
        </p:spPr>
        <p:txBody>
          <a:bodyPr/>
          <a:lstStyle>
            <a:lvl1pPr marL="342900" indent="-342900">
              <a:buFont typeface="Arial" panose="020B0604020202020204" pitchFamily="34" charset="0"/>
              <a:buChar char="•"/>
              <a:defRPr sz="1600" b="0" baseline="0">
                <a:solidFill>
                  <a:srgbClr val="6D6E71"/>
                </a:solidFill>
                <a:latin typeface="HelveticaNeueLT Com 55 Roman" panose="020B0604020202020204" pitchFamily="34" charset="0"/>
              </a:defRPr>
            </a:lvl1pPr>
            <a:lvl2pPr>
              <a:defRPr sz="2200">
                <a:solidFill>
                  <a:srgbClr val="6D6E71"/>
                </a:solidFill>
                <a:latin typeface="HelveticaNeueLT Com 55 Roman" panose="020B0604020202020204" pitchFamily="34" charset="0"/>
              </a:defRPr>
            </a:lvl2pPr>
            <a:lvl3pPr>
              <a:defRPr>
                <a:solidFill>
                  <a:srgbClr val="6D6E71"/>
                </a:solidFill>
              </a:defRPr>
            </a:lvl3pPr>
            <a:lvl4pPr>
              <a:defRPr>
                <a:solidFill>
                  <a:srgbClr val="6D6E71"/>
                </a:solidFill>
              </a:defRPr>
            </a:lvl4pPr>
            <a:lvl5pPr>
              <a:defRPr>
                <a:solidFill>
                  <a:srgbClr val="6D6E71"/>
                </a:solidFill>
              </a:defRPr>
            </a:lvl5pPr>
          </a:lstStyle>
          <a:p>
            <a:pPr lvl="0"/>
            <a:r>
              <a:rPr lang="en-US" dirty="0"/>
              <a:t>This is how a slide can look when images are placed to the right.  Body copy or text goes here.  Always left-align body copy, text or bullets with headers.  Keep copy to a minimum.  Focus on visuals to help tell your story.</a:t>
            </a:r>
          </a:p>
          <a:p>
            <a:pPr lvl="0"/>
            <a:endParaRPr lang="en-US" dirty="0"/>
          </a:p>
        </p:txBody>
      </p:sp>
    </p:spTree>
    <p:extLst>
      <p:ext uri="{BB962C8B-B14F-4D97-AF65-F5344CB8AC3E}">
        <p14:creationId xmlns:p14="http://schemas.microsoft.com/office/powerpoint/2010/main" val="38204246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0" name="Title 1"/>
          <p:cNvSpPr>
            <a:spLocks noGrp="1"/>
          </p:cNvSpPr>
          <p:nvPr>
            <p:ph type="ctrTitle" hasCustomPrompt="1"/>
          </p:nvPr>
        </p:nvSpPr>
        <p:spPr>
          <a:xfrm>
            <a:off x="638865" y="1042442"/>
            <a:ext cx="10204572" cy="1042904"/>
          </a:xfrm>
          <a:prstGeom prst="rect">
            <a:avLst/>
          </a:prstGeom>
        </p:spPr>
        <p:txBody>
          <a:bodyPr anchor="b">
            <a:normAutofit/>
          </a:bodyPr>
          <a:lstStyle>
            <a:lvl1pPr algn="l">
              <a:defRPr sz="3200" b="1">
                <a:solidFill>
                  <a:srgbClr val="045594"/>
                </a:solidFill>
              </a:defRPr>
            </a:lvl1pPr>
          </a:lstStyle>
          <a:p>
            <a:r>
              <a:rPr lang="en-US" dirty="0"/>
              <a:t>Header Goes Here and Can Expand Across Slide</a:t>
            </a:r>
          </a:p>
        </p:txBody>
      </p:sp>
      <p:sp>
        <p:nvSpPr>
          <p:cNvPr id="14" name="Text Placeholder 2"/>
          <p:cNvSpPr>
            <a:spLocks noGrp="1"/>
          </p:cNvSpPr>
          <p:nvPr>
            <p:ph type="body" idx="10" hasCustomPrompt="1"/>
          </p:nvPr>
        </p:nvSpPr>
        <p:spPr>
          <a:xfrm>
            <a:off x="638865" y="2166364"/>
            <a:ext cx="10204572" cy="483696"/>
          </a:xfrm>
          <a:prstGeom prst="rect">
            <a:avLst/>
          </a:prstGeom>
        </p:spPr>
        <p:txBody>
          <a:bodyPr anchor="b"/>
          <a:lstStyle>
            <a:lvl1pPr marL="0" indent="0">
              <a:buNone/>
              <a:defRPr sz="2200" b="1" baseline="0">
                <a:solidFill>
                  <a:srgbClr val="13784B"/>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Optional Subhead Goes Here</a:t>
            </a:r>
          </a:p>
        </p:txBody>
      </p:sp>
      <p:sp>
        <p:nvSpPr>
          <p:cNvPr id="17" name="Content Placeholder 2"/>
          <p:cNvSpPr>
            <a:spLocks noGrp="1"/>
          </p:cNvSpPr>
          <p:nvPr>
            <p:ph sz="half" idx="1" hasCustomPrompt="1"/>
          </p:nvPr>
        </p:nvSpPr>
        <p:spPr>
          <a:xfrm>
            <a:off x="651565" y="2731079"/>
            <a:ext cx="10204572" cy="1586922"/>
          </a:xfrm>
          <a:prstGeom prst="rect">
            <a:avLst/>
          </a:prstGeom>
        </p:spPr>
        <p:txBody>
          <a:bodyPr/>
          <a:lstStyle>
            <a:lvl1pPr marL="342900" indent="-342900">
              <a:buFont typeface="Arial" panose="020B0604020202020204" pitchFamily="34" charset="0"/>
              <a:buChar char="•"/>
              <a:defRPr sz="2000" b="0" baseline="0">
                <a:solidFill>
                  <a:srgbClr val="6D6E71"/>
                </a:solidFill>
                <a:latin typeface="HelveticaNeueLT Com 55 Roman" panose="020B0604020202020204" pitchFamily="34" charset="0"/>
              </a:defRPr>
            </a:lvl1pPr>
            <a:lvl2pPr>
              <a:defRPr sz="2200">
                <a:solidFill>
                  <a:srgbClr val="6D6E71"/>
                </a:solidFill>
                <a:latin typeface="HelveticaNeueLT Com 55 Roman" panose="020B0604020202020204" pitchFamily="34" charset="0"/>
              </a:defRPr>
            </a:lvl2pPr>
            <a:lvl3pPr>
              <a:defRPr>
                <a:solidFill>
                  <a:srgbClr val="6D6E71"/>
                </a:solidFill>
              </a:defRPr>
            </a:lvl3pPr>
            <a:lvl4pPr>
              <a:defRPr>
                <a:solidFill>
                  <a:srgbClr val="6D6E71"/>
                </a:solidFill>
              </a:defRPr>
            </a:lvl4pPr>
            <a:lvl5pPr>
              <a:defRPr>
                <a:solidFill>
                  <a:srgbClr val="6D6E71"/>
                </a:solidFill>
              </a:defRPr>
            </a:lvl5pPr>
          </a:lstStyle>
          <a:p>
            <a:pPr lvl="0"/>
            <a:r>
              <a:rPr lang="en-US" dirty="0"/>
              <a:t>Body copy or text goes here. Always left-align body copy, text or bullets with headers.  Keep copy to a minimum; give elements room to breathe.  Focus on visuals to help tell your story.</a:t>
            </a:r>
          </a:p>
        </p:txBody>
      </p:sp>
    </p:spTree>
    <p:extLst>
      <p:ext uri="{BB962C8B-B14F-4D97-AF65-F5344CB8AC3E}">
        <p14:creationId xmlns:p14="http://schemas.microsoft.com/office/powerpoint/2010/main" val="244203522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3" name="Title 1"/>
          <p:cNvSpPr>
            <a:spLocks noGrp="1"/>
          </p:cNvSpPr>
          <p:nvPr>
            <p:ph type="ctrTitle" hasCustomPrompt="1"/>
          </p:nvPr>
        </p:nvSpPr>
        <p:spPr>
          <a:xfrm>
            <a:off x="638865" y="1042442"/>
            <a:ext cx="10204572" cy="1042904"/>
          </a:xfrm>
          <a:prstGeom prst="rect">
            <a:avLst/>
          </a:prstGeom>
        </p:spPr>
        <p:txBody>
          <a:bodyPr anchor="b">
            <a:normAutofit/>
          </a:bodyPr>
          <a:lstStyle>
            <a:lvl1pPr algn="l">
              <a:defRPr sz="3200" b="1">
                <a:solidFill>
                  <a:srgbClr val="045594"/>
                </a:solidFill>
              </a:defRPr>
            </a:lvl1pPr>
          </a:lstStyle>
          <a:p>
            <a:r>
              <a:rPr lang="en-US" dirty="0"/>
              <a:t>Header Goes Here and Can Expand Across Slide</a:t>
            </a:r>
          </a:p>
        </p:txBody>
      </p:sp>
      <p:sp>
        <p:nvSpPr>
          <p:cNvPr id="24" name="Text Placeholder 2"/>
          <p:cNvSpPr>
            <a:spLocks noGrp="1"/>
          </p:cNvSpPr>
          <p:nvPr>
            <p:ph type="body" idx="10" hasCustomPrompt="1"/>
          </p:nvPr>
        </p:nvSpPr>
        <p:spPr>
          <a:xfrm>
            <a:off x="638865" y="2166364"/>
            <a:ext cx="10204572" cy="483696"/>
          </a:xfrm>
          <a:prstGeom prst="rect">
            <a:avLst/>
          </a:prstGeom>
        </p:spPr>
        <p:txBody>
          <a:bodyPr anchor="b"/>
          <a:lstStyle>
            <a:lvl1pPr marL="0" indent="0">
              <a:buNone/>
              <a:defRPr sz="2200" b="1" baseline="0">
                <a:solidFill>
                  <a:srgbClr val="13784B"/>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Optional Subhead Goes Here</a:t>
            </a:r>
          </a:p>
        </p:txBody>
      </p:sp>
      <p:sp>
        <p:nvSpPr>
          <p:cNvPr id="25" name="Content Placeholder 2"/>
          <p:cNvSpPr>
            <a:spLocks noGrp="1"/>
          </p:cNvSpPr>
          <p:nvPr>
            <p:ph sz="half" idx="1" hasCustomPrompt="1"/>
          </p:nvPr>
        </p:nvSpPr>
        <p:spPr>
          <a:xfrm>
            <a:off x="651565" y="2731079"/>
            <a:ext cx="10204572" cy="1586922"/>
          </a:xfrm>
          <a:prstGeom prst="rect">
            <a:avLst/>
          </a:prstGeom>
        </p:spPr>
        <p:txBody>
          <a:bodyPr/>
          <a:lstStyle>
            <a:lvl1pPr marL="342900" indent="-342900">
              <a:buFont typeface="Arial" panose="020B0604020202020204" pitchFamily="34" charset="0"/>
              <a:buChar char="•"/>
              <a:defRPr sz="2000" b="0" baseline="0">
                <a:solidFill>
                  <a:srgbClr val="6D6E71"/>
                </a:solidFill>
                <a:latin typeface="HelveticaNeueLT Com 55 Roman" panose="020B0604020202020204" pitchFamily="34" charset="0"/>
              </a:defRPr>
            </a:lvl1pPr>
            <a:lvl2pPr>
              <a:defRPr sz="2200">
                <a:solidFill>
                  <a:srgbClr val="6D6E71"/>
                </a:solidFill>
                <a:latin typeface="HelveticaNeueLT Com 55 Roman" panose="020B0604020202020204" pitchFamily="34" charset="0"/>
              </a:defRPr>
            </a:lvl2pPr>
            <a:lvl3pPr>
              <a:defRPr>
                <a:solidFill>
                  <a:srgbClr val="6D6E71"/>
                </a:solidFill>
              </a:defRPr>
            </a:lvl3pPr>
            <a:lvl4pPr>
              <a:defRPr>
                <a:solidFill>
                  <a:srgbClr val="6D6E71"/>
                </a:solidFill>
              </a:defRPr>
            </a:lvl4pPr>
            <a:lvl5pPr>
              <a:defRPr>
                <a:solidFill>
                  <a:srgbClr val="6D6E71"/>
                </a:solidFill>
              </a:defRPr>
            </a:lvl5pPr>
          </a:lstStyle>
          <a:p>
            <a:pPr lvl="0"/>
            <a:r>
              <a:rPr lang="en-US" dirty="0"/>
              <a:t>Body copy or text goes here. Always left-align body copy, text or bullets with headers.  Keep copy to a minimum; give elements room to breathe.  Focus on visuals to help tell your story.</a:t>
            </a:r>
          </a:p>
        </p:txBody>
      </p:sp>
    </p:spTree>
    <p:extLst>
      <p:ext uri="{BB962C8B-B14F-4D97-AF65-F5344CB8AC3E}">
        <p14:creationId xmlns:p14="http://schemas.microsoft.com/office/powerpoint/2010/main" val="12060424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0" name="Title 1"/>
          <p:cNvSpPr>
            <a:spLocks noGrp="1"/>
          </p:cNvSpPr>
          <p:nvPr>
            <p:ph type="ctrTitle" hasCustomPrompt="1"/>
          </p:nvPr>
        </p:nvSpPr>
        <p:spPr>
          <a:xfrm>
            <a:off x="594327" y="1040393"/>
            <a:ext cx="6543073" cy="579194"/>
          </a:xfrm>
          <a:prstGeom prst="rect">
            <a:avLst/>
          </a:prstGeom>
        </p:spPr>
        <p:txBody>
          <a:bodyPr anchor="b">
            <a:normAutofit/>
          </a:bodyPr>
          <a:lstStyle>
            <a:lvl1pPr algn="l">
              <a:defRPr sz="2900" b="1" baseline="0">
                <a:solidFill>
                  <a:srgbClr val="045594"/>
                </a:solidFill>
                <a:latin typeface="ITC Avant Garde Std Md" panose="020B0602020202020204" pitchFamily="34" charset="0"/>
              </a:defRPr>
            </a:lvl1pPr>
          </a:lstStyle>
          <a:p>
            <a:r>
              <a:rPr lang="en-US" dirty="0"/>
              <a:t>Headers Can Go Across the Slide</a:t>
            </a:r>
          </a:p>
        </p:txBody>
      </p:sp>
      <p:sp>
        <p:nvSpPr>
          <p:cNvPr id="13" name="Content Placeholder 2"/>
          <p:cNvSpPr>
            <a:spLocks noGrp="1"/>
          </p:cNvSpPr>
          <p:nvPr>
            <p:ph sz="half" idx="10" hasCustomPrompt="1"/>
          </p:nvPr>
        </p:nvSpPr>
        <p:spPr>
          <a:xfrm>
            <a:off x="628193" y="1863422"/>
            <a:ext cx="6509208" cy="2467278"/>
          </a:xfrm>
          <a:prstGeom prst="rect">
            <a:avLst/>
          </a:prstGeom>
        </p:spPr>
        <p:txBody>
          <a:bodyPr/>
          <a:lstStyle>
            <a:lvl1pPr marL="342900" indent="-342900">
              <a:buFont typeface="Arial" panose="020B0604020202020204" pitchFamily="34" charset="0"/>
              <a:buChar char="•"/>
              <a:defRPr sz="1600" b="0" baseline="0">
                <a:solidFill>
                  <a:srgbClr val="6D6E71"/>
                </a:solidFill>
                <a:latin typeface="HelveticaNeueLT Com 55 Roman" panose="020B0604020202020204" pitchFamily="34" charset="0"/>
              </a:defRPr>
            </a:lvl1pPr>
            <a:lvl2pPr>
              <a:defRPr sz="2200">
                <a:solidFill>
                  <a:srgbClr val="6D6E71"/>
                </a:solidFill>
                <a:latin typeface="HelveticaNeueLT Com 55 Roman" panose="020B0604020202020204" pitchFamily="34" charset="0"/>
              </a:defRPr>
            </a:lvl2pPr>
            <a:lvl3pPr>
              <a:defRPr>
                <a:solidFill>
                  <a:srgbClr val="6D6E71"/>
                </a:solidFill>
              </a:defRPr>
            </a:lvl3pPr>
            <a:lvl4pPr>
              <a:defRPr>
                <a:solidFill>
                  <a:srgbClr val="6D6E71"/>
                </a:solidFill>
              </a:defRPr>
            </a:lvl4pPr>
            <a:lvl5pPr>
              <a:defRPr>
                <a:solidFill>
                  <a:srgbClr val="6D6E71"/>
                </a:solidFill>
              </a:defRPr>
            </a:lvl5pPr>
          </a:lstStyle>
          <a:p>
            <a:pPr lvl="0"/>
            <a:r>
              <a:rPr lang="en-US" dirty="0"/>
              <a:t>Body copy or text goes here. This is how a slide can look when images are placed to the right. Use bold or italics to emphasize a point. Always left-align body copy, text or bullets with headers.  Keep copy to a minimum. Focus on visuals to help tell your story. Align right side of images with the edge of the blue bar at the top.</a:t>
            </a:r>
          </a:p>
        </p:txBody>
      </p:sp>
    </p:spTree>
    <p:extLst>
      <p:ext uri="{BB962C8B-B14F-4D97-AF65-F5344CB8AC3E}">
        <p14:creationId xmlns:p14="http://schemas.microsoft.com/office/powerpoint/2010/main" val="79626768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8" name="Title 1"/>
          <p:cNvSpPr>
            <a:spLocks noGrp="1"/>
          </p:cNvSpPr>
          <p:nvPr>
            <p:ph type="ctrTitle" hasCustomPrompt="1"/>
          </p:nvPr>
        </p:nvSpPr>
        <p:spPr>
          <a:xfrm>
            <a:off x="594327" y="1040393"/>
            <a:ext cx="6543073" cy="579194"/>
          </a:xfrm>
          <a:prstGeom prst="rect">
            <a:avLst/>
          </a:prstGeom>
        </p:spPr>
        <p:txBody>
          <a:bodyPr anchor="b">
            <a:normAutofit/>
          </a:bodyPr>
          <a:lstStyle>
            <a:lvl1pPr algn="l">
              <a:defRPr sz="2900" b="1" baseline="0">
                <a:solidFill>
                  <a:srgbClr val="045594"/>
                </a:solidFill>
                <a:latin typeface="ITC Avant Garde Std Md" panose="020B0602020202020204" pitchFamily="34" charset="0"/>
              </a:defRPr>
            </a:lvl1pPr>
          </a:lstStyle>
          <a:p>
            <a:r>
              <a:rPr lang="en-US" dirty="0"/>
              <a:t>Headers Can Go Across the Slide</a:t>
            </a:r>
          </a:p>
        </p:txBody>
      </p:sp>
      <p:sp>
        <p:nvSpPr>
          <p:cNvPr id="19" name="Content Placeholder 2"/>
          <p:cNvSpPr>
            <a:spLocks noGrp="1"/>
          </p:cNvSpPr>
          <p:nvPr>
            <p:ph sz="half" idx="10" hasCustomPrompt="1"/>
          </p:nvPr>
        </p:nvSpPr>
        <p:spPr>
          <a:xfrm>
            <a:off x="628193" y="1863422"/>
            <a:ext cx="6509208" cy="2467278"/>
          </a:xfrm>
          <a:prstGeom prst="rect">
            <a:avLst/>
          </a:prstGeom>
        </p:spPr>
        <p:txBody>
          <a:bodyPr/>
          <a:lstStyle>
            <a:lvl1pPr marL="342900" indent="-342900">
              <a:buFont typeface="Arial" panose="020B0604020202020204" pitchFamily="34" charset="0"/>
              <a:buChar char="•"/>
              <a:defRPr sz="1600" b="0" baseline="0">
                <a:solidFill>
                  <a:srgbClr val="6D6E71"/>
                </a:solidFill>
                <a:latin typeface="HelveticaNeueLT Com 55 Roman" panose="020B0604020202020204" pitchFamily="34" charset="0"/>
              </a:defRPr>
            </a:lvl1pPr>
            <a:lvl2pPr>
              <a:defRPr sz="2200">
                <a:solidFill>
                  <a:srgbClr val="6D6E71"/>
                </a:solidFill>
                <a:latin typeface="HelveticaNeueLT Com 55 Roman" panose="020B0604020202020204" pitchFamily="34" charset="0"/>
              </a:defRPr>
            </a:lvl2pPr>
            <a:lvl3pPr>
              <a:defRPr>
                <a:solidFill>
                  <a:srgbClr val="6D6E71"/>
                </a:solidFill>
              </a:defRPr>
            </a:lvl3pPr>
            <a:lvl4pPr>
              <a:defRPr>
                <a:solidFill>
                  <a:srgbClr val="6D6E71"/>
                </a:solidFill>
              </a:defRPr>
            </a:lvl4pPr>
            <a:lvl5pPr>
              <a:defRPr>
                <a:solidFill>
                  <a:srgbClr val="6D6E71"/>
                </a:solidFill>
              </a:defRPr>
            </a:lvl5pPr>
          </a:lstStyle>
          <a:p>
            <a:pPr lvl="0"/>
            <a:r>
              <a:rPr lang="en-US" dirty="0"/>
              <a:t>Body copy or text goes here. This is how a slide can look when images are placed to the right. Use bold or italics to emphasize a point. Always left-align body copy, text or bullets with headers.  Keep copy to a minimum. Focus on visuals to help tell your story. Align right side of images with the edge of the blue bar at the top.</a:t>
            </a:r>
          </a:p>
        </p:txBody>
      </p:sp>
    </p:spTree>
    <p:extLst>
      <p:ext uri="{BB962C8B-B14F-4D97-AF65-F5344CB8AC3E}">
        <p14:creationId xmlns:p14="http://schemas.microsoft.com/office/powerpoint/2010/main" val="15985325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838200" y="6356354"/>
            <a:ext cx="2743200" cy="365125"/>
          </a:xfrm>
          <a:prstGeom prst="rect">
            <a:avLst/>
          </a:prstGeom>
        </p:spPr>
        <p:txBody>
          <a:bodyPr/>
          <a:lstStyle/>
          <a:p>
            <a:fld id="{348EAB29-8E02-43FA-89B1-8C6BA1E3DBD1}" type="datetimeFigureOut">
              <a:rPr lang="en-US" smtClean="0"/>
              <a:t>10/24/2025</a:t>
            </a:fld>
            <a:endParaRPr lang="en-US"/>
          </a:p>
        </p:txBody>
      </p:sp>
      <p:sp>
        <p:nvSpPr>
          <p:cNvPr id="5" name="Footer Placeholder 4"/>
          <p:cNvSpPr>
            <a:spLocks noGrp="1"/>
          </p:cNvSpPr>
          <p:nvPr>
            <p:ph type="ftr" sz="quarter" idx="11"/>
          </p:nvPr>
        </p:nvSpPr>
        <p:spPr>
          <a:xfrm>
            <a:off x="4038600" y="6356354"/>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4"/>
            <a:ext cx="2743200" cy="365125"/>
          </a:xfrm>
          <a:prstGeom prst="rect">
            <a:avLst/>
          </a:prstGeom>
        </p:spPr>
        <p:txBody>
          <a:bodyPr/>
          <a:lstStyle/>
          <a:p>
            <a:fld id="{CBFAC968-99DC-4A50-9679-463617D7C685}" type="slidenum">
              <a:rPr lang="en-US" smtClean="0"/>
              <a:t>‹#›</a:t>
            </a:fld>
            <a:endParaRPr lang="en-US"/>
          </a:p>
        </p:txBody>
      </p:sp>
      <p:sp>
        <p:nvSpPr>
          <p:cNvPr id="11" name="Title 1"/>
          <p:cNvSpPr>
            <a:spLocks noGrp="1"/>
          </p:cNvSpPr>
          <p:nvPr>
            <p:ph type="ctrTitle" hasCustomPrompt="1"/>
          </p:nvPr>
        </p:nvSpPr>
        <p:spPr>
          <a:xfrm>
            <a:off x="1524000" y="2870200"/>
            <a:ext cx="9144000" cy="677863"/>
          </a:xfrm>
          <a:prstGeom prst="rect">
            <a:avLst/>
          </a:prstGeom>
        </p:spPr>
        <p:txBody>
          <a:bodyPr anchor="b"/>
          <a:lstStyle>
            <a:lvl1pPr algn="ctr">
              <a:defRPr sz="3400" baseline="0">
                <a:solidFill>
                  <a:srgbClr val="045594"/>
                </a:solidFill>
              </a:defRPr>
            </a:lvl1pPr>
          </a:lstStyle>
          <a:p>
            <a:r>
              <a:rPr lang="en-US" dirty="0"/>
              <a:t>Cover Slide Option #1</a:t>
            </a:r>
          </a:p>
        </p:txBody>
      </p:sp>
      <p:sp>
        <p:nvSpPr>
          <p:cNvPr id="12" name="Subtitle 2"/>
          <p:cNvSpPr>
            <a:spLocks noGrp="1"/>
          </p:cNvSpPr>
          <p:nvPr>
            <p:ph type="subTitle" idx="1" hasCustomPrompt="1"/>
          </p:nvPr>
        </p:nvSpPr>
        <p:spPr>
          <a:xfrm>
            <a:off x="1524000" y="3614738"/>
            <a:ext cx="9144000" cy="423862"/>
          </a:xfrm>
          <a:prstGeom prst="rect">
            <a:avLst/>
          </a:prstGeom>
        </p:spPr>
        <p:txBody>
          <a:bodyPr/>
          <a:lstStyle>
            <a:lvl1pPr marL="0" indent="0" algn="ctr">
              <a:buNone/>
              <a:defRPr sz="1800">
                <a:solidFill>
                  <a:srgbClr val="13784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Subhead goes here</a:t>
            </a:r>
          </a:p>
        </p:txBody>
      </p:sp>
    </p:spTree>
    <p:extLst>
      <p:ext uri="{BB962C8B-B14F-4D97-AF65-F5344CB8AC3E}">
        <p14:creationId xmlns:p14="http://schemas.microsoft.com/office/powerpoint/2010/main" val="37579365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Agenda">
    <p:bg>
      <p:bgPr>
        <a:solidFill>
          <a:srgbClr val="DDDDDD"/>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9DD4AD-B37A-49D0-9C3D-FE0E10248B47}"/>
              </a:ext>
            </a:extLst>
          </p:cNvPr>
          <p:cNvSpPr>
            <a:spLocks noGrp="1"/>
          </p:cNvSpPr>
          <p:nvPr>
            <p:ph type="title"/>
          </p:nvPr>
        </p:nvSpPr>
        <p:spPr>
          <a:xfrm>
            <a:off x="381000" y="312421"/>
            <a:ext cx="5715000" cy="939144"/>
          </a:xfrm>
        </p:spPr>
        <p:txBody>
          <a:bodyPr lIns="0" rIns="0">
            <a:normAutofit/>
          </a:bodyPr>
          <a:lstStyle>
            <a:lvl1pPr>
              <a:defRPr sz="2700">
                <a:latin typeface="+mj-lt"/>
              </a:defRPr>
            </a:lvl1pPr>
          </a:lstStyle>
          <a:p>
            <a:r>
              <a:rPr lang="en-US"/>
              <a:t>Click to edit Master title style</a:t>
            </a:r>
          </a:p>
        </p:txBody>
      </p:sp>
      <p:sp>
        <p:nvSpPr>
          <p:cNvPr id="3" name="Content Placeholder 2">
            <a:extLst>
              <a:ext uri="{FF2B5EF4-FFF2-40B4-BE49-F238E27FC236}">
                <a16:creationId xmlns:a16="http://schemas.microsoft.com/office/drawing/2014/main" id="{8EE99F59-6594-4D60-BBDB-3C12B99A8EA6}"/>
              </a:ext>
            </a:extLst>
          </p:cNvPr>
          <p:cNvSpPr>
            <a:spLocks noGrp="1"/>
          </p:cNvSpPr>
          <p:nvPr>
            <p:ph idx="1"/>
          </p:nvPr>
        </p:nvSpPr>
        <p:spPr>
          <a:xfrm>
            <a:off x="381000" y="2057400"/>
            <a:ext cx="5715000" cy="3649980"/>
          </a:xfrm>
        </p:spPr>
        <p:txBody>
          <a:bodyPr lIns="0" rIns="0">
            <a:normAutofit/>
          </a:bodyPr>
          <a:lstStyle>
            <a:lvl1pPr marL="0" indent="0">
              <a:lnSpc>
                <a:spcPct val="100000"/>
              </a:lnSpc>
              <a:spcAft>
                <a:spcPts val="300"/>
              </a:spcAft>
              <a:buNone/>
              <a:defRPr sz="2000"/>
            </a:lvl1pPr>
            <a:lvl2pPr marL="457200" indent="0">
              <a:lnSpc>
                <a:spcPct val="100000"/>
              </a:lnSpc>
              <a:spcBef>
                <a:spcPts val="0"/>
              </a:spcBef>
              <a:spcAft>
                <a:spcPts val="300"/>
              </a:spcAft>
              <a:buNone/>
              <a:defRPr sz="2000"/>
            </a:lvl2pPr>
          </a:lstStyle>
          <a:p>
            <a:pPr lvl="0"/>
            <a:r>
              <a:rPr lang="en-US"/>
              <a:t>Click to edit Master text styles</a:t>
            </a:r>
          </a:p>
          <a:p>
            <a:pPr lvl="1"/>
            <a:r>
              <a:rPr lang="en-US"/>
              <a:t>Second level</a:t>
            </a:r>
          </a:p>
        </p:txBody>
      </p:sp>
      <p:sp>
        <p:nvSpPr>
          <p:cNvPr id="6" name="Slide Number Placeholder 5">
            <a:extLst>
              <a:ext uri="{FF2B5EF4-FFF2-40B4-BE49-F238E27FC236}">
                <a16:creationId xmlns:a16="http://schemas.microsoft.com/office/drawing/2014/main" id="{F5234537-FD0F-43CD-BE00-56BABFDBFDB4}"/>
              </a:ext>
            </a:extLst>
          </p:cNvPr>
          <p:cNvSpPr>
            <a:spLocks noGrp="1"/>
          </p:cNvSpPr>
          <p:nvPr>
            <p:ph type="sldNum" sz="quarter" idx="12"/>
          </p:nvPr>
        </p:nvSpPr>
        <p:spPr/>
        <p:txBody>
          <a:bodyPr/>
          <a:lstStyle/>
          <a:p>
            <a:fld id="{57EC5AC7-3F73-4490-80E2-2FA8D13751D7}" type="slidenum">
              <a:rPr lang="en-US" smtClean="0"/>
              <a:t>‹#›</a:t>
            </a:fld>
            <a:endParaRPr lang="en-US"/>
          </a:p>
        </p:txBody>
      </p:sp>
    </p:spTree>
    <p:extLst>
      <p:ext uri="{BB962C8B-B14F-4D97-AF65-F5344CB8AC3E}">
        <p14:creationId xmlns:p14="http://schemas.microsoft.com/office/powerpoint/2010/main" val="35426243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cSld name="Section Header_color bkgd">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15BCE-6391-4493-B4CD-FB2BAA4700AF}"/>
              </a:ext>
            </a:extLst>
          </p:cNvPr>
          <p:cNvSpPr>
            <a:spLocks noGrp="1"/>
          </p:cNvSpPr>
          <p:nvPr>
            <p:ph type="title"/>
          </p:nvPr>
        </p:nvSpPr>
        <p:spPr>
          <a:xfrm>
            <a:off x="381000" y="530969"/>
            <a:ext cx="7103882" cy="2852737"/>
          </a:xfrm>
        </p:spPr>
        <p:txBody>
          <a:bodyPr lIns="0" rIns="0" anchor="b"/>
          <a:lstStyle>
            <a:lvl1pPr>
              <a:defRPr sz="6000">
                <a:latin typeface="+mn-lt"/>
              </a:defRPr>
            </a:lvl1pPr>
          </a:lstStyle>
          <a:p>
            <a:r>
              <a:rPr lang="en-US"/>
              <a:t>Click to edit Master title style</a:t>
            </a:r>
          </a:p>
        </p:txBody>
      </p:sp>
      <p:sp>
        <p:nvSpPr>
          <p:cNvPr id="3" name="Text Placeholder 2">
            <a:extLst>
              <a:ext uri="{FF2B5EF4-FFF2-40B4-BE49-F238E27FC236}">
                <a16:creationId xmlns:a16="http://schemas.microsoft.com/office/drawing/2014/main" id="{0E095DDA-AF04-4EF1-AE0A-B9F06948A81D}"/>
              </a:ext>
            </a:extLst>
          </p:cNvPr>
          <p:cNvSpPr>
            <a:spLocks noGrp="1"/>
          </p:cNvSpPr>
          <p:nvPr>
            <p:ph type="body" idx="1"/>
          </p:nvPr>
        </p:nvSpPr>
        <p:spPr>
          <a:xfrm>
            <a:off x="381000" y="3898845"/>
            <a:ext cx="7103882" cy="1808535"/>
          </a:xfrm>
        </p:spPr>
        <p:txBody>
          <a:bodyPr lIns="0" rIns="0"/>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0AB69723-0E60-4F49-A961-56686137A08C}"/>
              </a:ext>
            </a:extLst>
          </p:cNvPr>
          <p:cNvSpPr>
            <a:spLocks noGrp="1"/>
          </p:cNvSpPr>
          <p:nvPr>
            <p:ph type="sldNum" sz="quarter" idx="12"/>
          </p:nvPr>
        </p:nvSpPr>
        <p:spPr/>
        <p:txBody>
          <a:bodyPr/>
          <a:lstStyle/>
          <a:p>
            <a:fld id="{57EC5AC7-3F73-4490-80E2-2FA8D13751D7}" type="slidenum">
              <a:rPr lang="en-US" smtClean="0"/>
              <a:t>‹#›</a:t>
            </a:fld>
            <a:endParaRPr lang="en-US"/>
          </a:p>
        </p:txBody>
      </p:sp>
    </p:spTree>
    <p:extLst>
      <p:ext uri="{BB962C8B-B14F-4D97-AF65-F5344CB8AC3E}">
        <p14:creationId xmlns:p14="http://schemas.microsoft.com/office/powerpoint/2010/main" val="3252325641"/>
      </p:ext>
    </p:extLst>
  </p:cSld>
  <p:clrMapOvr>
    <a:masterClrMapping/>
  </p:clrMapOvr>
  <p:extLst>
    <p:ext uri="{DCECCB84-F9BA-43D5-87BE-67443E8EF086}">
      <p15:sldGuideLst xmlns:p15="http://schemas.microsoft.com/office/powerpoint/2012/main">
        <p15:guide id="1" orient="horz" pos="2016">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Picture Right_caption">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1A1B49-7762-493C-BA00-0A7648974059}"/>
              </a:ext>
            </a:extLst>
          </p:cNvPr>
          <p:cNvSpPr>
            <a:spLocks noGrp="1"/>
          </p:cNvSpPr>
          <p:nvPr>
            <p:ph type="title"/>
          </p:nvPr>
        </p:nvSpPr>
        <p:spPr>
          <a:xfrm>
            <a:off x="381000" y="1617133"/>
            <a:ext cx="5312790" cy="3649133"/>
          </a:xfrm>
        </p:spPr>
        <p:txBody>
          <a:bodyPr lIns="0" rIns="0" bIns="0" anchor="ctr">
            <a:normAutofit/>
          </a:bodyPr>
          <a:lstStyle>
            <a:lvl1pPr algn="ctr">
              <a:defRPr sz="3600"/>
            </a:lvl1pPr>
          </a:lstStyle>
          <a:p>
            <a:r>
              <a:rPr lang="en-US"/>
              <a:t>Click to edit Master title style</a:t>
            </a:r>
          </a:p>
        </p:txBody>
      </p:sp>
      <p:sp>
        <p:nvSpPr>
          <p:cNvPr id="3" name="Picture Placeholder 2">
            <a:extLst>
              <a:ext uri="{FF2B5EF4-FFF2-40B4-BE49-F238E27FC236}">
                <a16:creationId xmlns:a16="http://schemas.microsoft.com/office/drawing/2014/main" id="{EEC93E36-F060-4B48-9E74-F44AA8244D31}"/>
              </a:ext>
            </a:extLst>
          </p:cNvPr>
          <p:cNvSpPr>
            <a:spLocks noGrp="1"/>
          </p:cNvSpPr>
          <p:nvPr>
            <p:ph type="pic" idx="1"/>
          </p:nvPr>
        </p:nvSpPr>
        <p:spPr>
          <a:xfrm>
            <a:off x="6096000" y="0"/>
            <a:ext cx="6096000" cy="6858000"/>
          </a:xfrm>
          <a:pattFill prst="lgCheck">
            <a:fgClr>
              <a:schemeClr val="bg2"/>
            </a:fgClr>
            <a:bgClr>
              <a:schemeClr val="bg1"/>
            </a:bgClr>
          </a:pattFill>
        </p:spPr>
        <p:txBody>
          <a:bodyPr vert="horz" lIns="0" tIns="45720" rIns="0" bIns="45720" rtlCol="0">
            <a:normAutofit/>
          </a:bodyPr>
          <a:lstStyle>
            <a:lvl1pPr>
              <a:defRPr lang="en-US"/>
            </a:lvl1pPr>
          </a:lstStyle>
          <a:p>
            <a:pPr lvl="0"/>
            <a:r>
              <a:rPr lang="en-US"/>
              <a:t>Click icon to add picture</a:t>
            </a:r>
          </a:p>
        </p:txBody>
      </p:sp>
      <p:sp>
        <p:nvSpPr>
          <p:cNvPr id="7" name="Slide Number Placeholder 6">
            <a:extLst>
              <a:ext uri="{FF2B5EF4-FFF2-40B4-BE49-F238E27FC236}">
                <a16:creationId xmlns:a16="http://schemas.microsoft.com/office/drawing/2014/main" id="{8ED0AEF5-6DFE-4578-9C7F-65CBBF6546E9}"/>
              </a:ext>
            </a:extLst>
          </p:cNvPr>
          <p:cNvSpPr>
            <a:spLocks noGrp="1"/>
          </p:cNvSpPr>
          <p:nvPr>
            <p:ph type="sldNum" sz="quarter" idx="12"/>
          </p:nvPr>
        </p:nvSpPr>
        <p:spPr/>
        <p:txBody>
          <a:bodyPr/>
          <a:lstStyle/>
          <a:p>
            <a:fld id="{57EC5AC7-3F73-4490-80E2-2FA8D13751D7}" type="slidenum">
              <a:rPr lang="en-US" smtClean="0"/>
              <a:t>‹#›</a:t>
            </a:fld>
            <a:endParaRPr lang="en-US"/>
          </a:p>
        </p:txBody>
      </p:sp>
    </p:spTree>
    <p:extLst>
      <p:ext uri="{BB962C8B-B14F-4D97-AF65-F5344CB8AC3E}">
        <p14:creationId xmlns:p14="http://schemas.microsoft.com/office/powerpoint/2010/main" val="17868504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10" name="Title 1"/>
          <p:cNvSpPr>
            <a:spLocks noGrp="1"/>
          </p:cNvSpPr>
          <p:nvPr>
            <p:ph type="ctrTitle" hasCustomPrompt="1"/>
          </p:nvPr>
        </p:nvSpPr>
        <p:spPr>
          <a:xfrm>
            <a:off x="594327" y="1040393"/>
            <a:ext cx="6543073" cy="579194"/>
          </a:xfrm>
          <a:prstGeom prst="rect">
            <a:avLst/>
          </a:prstGeom>
        </p:spPr>
        <p:txBody>
          <a:bodyPr anchor="b">
            <a:normAutofit/>
          </a:bodyPr>
          <a:lstStyle>
            <a:lvl1pPr algn="l">
              <a:defRPr sz="2900" b="1" baseline="0">
                <a:solidFill>
                  <a:srgbClr val="045594"/>
                </a:solidFill>
                <a:latin typeface="ITC Avant Garde Std Md" panose="020B0602020202020204" pitchFamily="34" charset="0"/>
              </a:defRPr>
            </a:lvl1pPr>
          </a:lstStyle>
          <a:p>
            <a:r>
              <a:rPr lang="en-US" dirty="0"/>
              <a:t>Headers Can Go Across the Slide</a:t>
            </a:r>
          </a:p>
        </p:txBody>
      </p:sp>
      <p:sp>
        <p:nvSpPr>
          <p:cNvPr id="13" name="Content Placeholder 2"/>
          <p:cNvSpPr>
            <a:spLocks noGrp="1"/>
          </p:cNvSpPr>
          <p:nvPr>
            <p:ph sz="half" idx="10" hasCustomPrompt="1"/>
          </p:nvPr>
        </p:nvSpPr>
        <p:spPr>
          <a:xfrm>
            <a:off x="628193" y="1863422"/>
            <a:ext cx="6509208" cy="2467278"/>
          </a:xfrm>
          <a:prstGeom prst="rect">
            <a:avLst/>
          </a:prstGeom>
        </p:spPr>
        <p:txBody>
          <a:bodyPr/>
          <a:lstStyle>
            <a:lvl1pPr marL="342900" indent="-342900">
              <a:buFont typeface="Arial" panose="020B0604020202020204" pitchFamily="34" charset="0"/>
              <a:buChar char="•"/>
              <a:defRPr sz="1600" b="0" baseline="0">
                <a:solidFill>
                  <a:srgbClr val="6D6E71"/>
                </a:solidFill>
                <a:latin typeface="HelveticaNeueLT Com 55 Roman" panose="020B0604020202020204" pitchFamily="34" charset="0"/>
              </a:defRPr>
            </a:lvl1pPr>
            <a:lvl2pPr>
              <a:defRPr sz="2200">
                <a:solidFill>
                  <a:srgbClr val="6D6E71"/>
                </a:solidFill>
                <a:latin typeface="HelveticaNeueLT Com 55 Roman" panose="020B0604020202020204" pitchFamily="34" charset="0"/>
              </a:defRPr>
            </a:lvl2pPr>
            <a:lvl3pPr>
              <a:defRPr>
                <a:solidFill>
                  <a:srgbClr val="6D6E71"/>
                </a:solidFill>
              </a:defRPr>
            </a:lvl3pPr>
            <a:lvl4pPr>
              <a:defRPr>
                <a:solidFill>
                  <a:srgbClr val="6D6E71"/>
                </a:solidFill>
              </a:defRPr>
            </a:lvl4pPr>
            <a:lvl5pPr>
              <a:defRPr>
                <a:solidFill>
                  <a:srgbClr val="6D6E71"/>
                </a:solidFill>
              </a:defRPr>
            </a:lvl5pPr>
          </a:lstStyle>
          <a:p>
            <a:pPr lvl="0"/>
            <a:r>
              <a:rPr lang="en-US" dirty="0"/>
              <a:t>Body copy or text goes here. This is how a slide can look when images are placed to the right. Use bold or italics to emphasize a point. Always left-align body copy, text or bullets with headers.  Keep copy to a minimum. Focus on visuals to help tell your story. Align right side of images with the edge of the blue bar at the top.</a:t>
            </a:r>
          </a:p>
        </p:txBody>
      </p:sp>
    </p:spTree>
    <p:extLst>
      <p:ext uri="{BB962C8B-B14F-4D97-AF65-F5344CB8AC3E}">
        <p14:creationId xmlns:p14="http://schemas.microsoft.com/office/powerpoint/2010/main" val="13592317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itle 1"/>
          <p:cNvSpPr>
            <a:spLocks noGrp="1"/>
          </p:cNvSpPr>
          <p:nvPr>
            <p:ph type="ctrTitle" hasCustomPrompt="1"/>
          </p:nvPr>
        </p:nvSpPr>
        <p:spPr>
          <a:xfrm>
            <a:off x="304800" y="2844801"/>
            <a:ext cx="6502400" cy="962180"/>
          </a:xfrm>
          <a:prstGeom prst="rect">
            <a:avLst/>
          </a:prstGeom>
        </p:spPr>
        <p:txBody>
          <a:bodyPr anchor="b"/>
          <a:lstStyle>
            <a:lvl1pPr algn="ctr">
              <a:defRPr sz="3100" baseline="0">
                <a:solidFill>
                  <a:srgbClr val="045594"/>
                </a:solidFill>
              </a:defRPr>
            </a:lvl1pPr>
          </a:lstStyle>
          <a:p>
            <a:r>
              <a:rPr lang="en-US" b="1" dirty="0"/>
              <a:t>Cover Slide Option #2 Headers Can Be on Multiple Lines</a:t>
            </a:r>
            <a:endParaRPr lang="en-US" dirty="0"/>
          </a:p>
        </p:txBody>
      </p:sp>
      <p:sp>
        <p:nvSpPr>
          <p:cNvPr id="8" name="Subtitle 2"/>
          <p:cNvSpPr>
            <a:spLocks noGrp="1"/>
          </p:cNvSpPr>
          <p:nvPr>
            <p:ph type="subTitle" idx="1" hasCustomPrompt="1"/>
          </p:nvPr>
        </p:nvSpPr>
        <p:spPr>
          <a:xfrm>
            <a:off x="304800" y="4344557"/>
            <a:ext cx="6502400" cy="423862"/>
          </a:xfrm>
          <a:prstGeom prst="rect">
            <a:avLst/>
          </a:prstGeom>
        </p:spPr>
        <p:txBody>
          <a:bodyPr/>
          <a:lstStyle>
            <a:lvl1pPr marL="0" indent="0" algn="ctr">
              <a:buNone/>
              <a:defRPr sz="1800">
                <a:solidFill>
                  <a:srgbClr val="13784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Subhead Goes Here</a:t>
            </a:r>
          </a:p>
        </p:txBody>
      </p:sp>
    </p:spTree>
    <p:extLst>
      <p:ext uri="{BB962C8B-B14F-4D97-AF65-F5344CB8AC3E}">
        <p14:creationId xmlns:p14="http://schemas.microsoft.com/office/powerpoint/2010/main" val="1123068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838200" y="6356354"/>
            <a:ext cx="2743200" cy="365125"/>
          </a:xfrm>
          <a:prstGeom prst="rect">
            <a:avLst/>
          </a:prstGeom>
        </p:spPr>
        <p:txBody>
          <a:bodyPr/>
          <a:lstStyle>
            <a:lvl1pPr>
              <a:defRPr>
                <a:latin typeface="HelveticaNeueLT Com 55 Roman" panose="020B0604020202020204" pitchFamily="34" charset="0"/>
              </a:defRPr>
            </a:lvl1pPr>
          </a:lstStyle>
          <a:p>
            <a:fld id="{348EAB29-8E02-43FA-89B1-8C6BA1E3DBD1}" type="datetimeFigureOut">
              <a:rPr lang="en-US" smtClean="0"/>
              <a:pPr/>
              <a:t>10/24/2025</a:t>
            </a:fld>
            <a:endParaRPr lang="en-US"/>
          </a:p>
        </p:txBody>
      </p:sp>
      <p:sp>
        <p:nvSpPr>
          <p:cNvPr id="5" name="Footer Placeholder 4"/>
          <p:cNvSpPr>
            <a:spLocks noGrp="1"/>
          </p:cNvSpPr>
          <p:nvPr>
            <p:ph type="ftr" sz="quarter" idx="11"/>
          </p:nvPr>
        </p:nvSpPr>
        <p:spPr>
          <a:xfrm>
            <a:off x="4038600" y="6356354"/>
            <a:ext cx="4114800" cy="365125"/>
          </a:xfrm>
          <a:prstGeom prst="rect">
            <a:avLst/>
          </a:prstGeom>
        </p:spPr>
        <p:txBody>
          <a:bodyPr/>
          <a:lstStyle>
            <a:lvl1pPr>
              <a:defRPr>
                <a:latin typeface="HelveticaNeueLT Com 55 Roman" panose="020B0604020202020204" pitchFamily="34" charset="0"/>
              </a:defRPr>
            </a:lvl1pPr>
          </a:lstStyle>
          <a:p>
            <a:endParaRPr lang="en-US"/>
          </a:p>
        </p:txBody>
      </p:sp>
      <p:sp>
        <p:nvSpPr>
          <p:cNvPr id="6" name="Slide Number Placeholder 5"/>
          <p:cNvSpPr>
            <a:spLocks noGrp="1"/>
          </p:cNvSpPr>
          <p:nvPr>
            <p:ph type="sldNum" sz="quarter" idx="12"/>
          </p:nvPr>
        </p:nvSpPr>
        <p:spPr>
          <a:xfrm>
            <a:off x="8610600" y="6356354"/>
            <a:ext cx="2743200" cy="365125"/>
          </a:xfrm>
          <a:prstGeom prst="rect">
            <a:avLst/>
          </a:prstGeom>
        </p:spPr>
        <p:txBody>
          <a:bodyPr/>
          <a:lstStyle>
            <a:lvl1pPr>
              <a:defRPr>
                <a:latin typeface="HelveticaNeueLT Com 55 Roman" panose="020B0604020202020204" pitchFamily="34" charset="0"/>
              </a:defRPr>
            </a:lvl1pPr>
          </a:lstStyle>
          <a:p>
            <a:fld id="{CBFAC968-99DC-4A50-9679-463617D7C685}" type="slidenum">
              <a:rPr lang="en-US" smtClean="0"/>
              <a:pPr/>
              <a:t>‹#›</a:t>
            </a:fld>
            <a:endParaRPr lang="en-US"/>
          </a:p>
        </p:txBody>
      </p:sp>
      <p:sp>
        <p:nvSpPr>
          <p:cNvPr id="17" name="Title 1"/>
          <p:cNvSpPr>
            <a:spLocks noGrp="1"/>
          </p:cNvSpPr>
          <p:nvPr>
            <p:ph type="ctrTitle" hasCustomPrompt="1"/>
          </p:nvPr>
        </p:nvSpPr>
        <p:spPr>
          <a:xfrm>
            <a:off x="304800" y="2844801"/>
            <a:ext cx="6502400" cy="962180"/>
          </a:xfrm>
          <a:prstGeom prst="rect">
            <a:avLst/>
          </a:prstGeom>
        </p:spPr>
        <p:txBody>
          <a:bodyPr anchor="b"/>
          <a:lstStyle>
            <a:lvl1pPr algn="ctr">
              <a:defRPr sz="3100" baseline="0">
                <a:solidFill>
                  <a:srgbClr val="045594"/>
                </a:solidFill>
              </a:defRPr>
            </a:lvl1pPr>
          </a:lstStyle>
          <a:p>
            <a:r>
              <a:rPr lang="en-US" b="1" dirty="0"/>
              <a:t>Cover Slide Option #2 Headers Can Be on Multiple Lines</a:t>
            </a:r>
            <a:endParaRPr lang="en-US" dirty="0"/>
          </a:p>
        </p:txBody>
      </p:sp>
      <p:sp>
        <p:nvSpPr>
          <p:cNvPr id="18" name="Subtitle 2"/>
          <p:cNvSpPr>
            <a:spLocks noGrp="1"/>
          </p:cNvSpPr>
          <p:nvPr>
            <p:ph type="subTitle" idx="1" hasCustomPrompt="1"/>
          </p:nvPr>
        </p:nvSpPr>
        <p:spPr>
          <a:xfrm>
            <a:off x="304800" y="4344557"/>
            <a:ext cx="6502400" cy="423862"/>
          </a:xfrm>
          <a:prstGeom prst="rect">
            <a:avLst/>
          </a:prstGeom>
        </p:spPr>
        <p:txBody>
          <a:bodyPr/>
          <a:lstStyle>
            <a:lvl1pPr marL="0" indent="0" algn="ctr">
              <a:buNone/>
              <a:defRPr sz="1800">
                <a:solidFill>
                  <a:srgbClr val="13784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Subhead Goes Here</a:t>
            </a:r>
          </a:p>
        </p:txBody>
      </p:sp>
    </p:spTree>
    <p:extLst>
      <p:ext uri="{BB962C8B-B14F-4D97-AF65-F5344CB8AC3E}">
        <p14:creationId xmlns:p14="http://schemas.microsoft.com/office/powerpoint/2010/main" val="7461813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1" name="Title 1"/>
          <p:cNvSpPr>
            <a:spLocks noGrp="1"/>
          </p:cNvSpPr>
          <p:nvPr>
            <p:ph type="ctrTitle" hasCustomPrompt="1"/>
          </p:nvPr>
        </p:nvSpPr>
        <p:spPr>
          <a:xfrm>
            <a:off x="601562" y="1120146"/>
            <a:ext cx="5710338" cy="875985"/>
          </a:xfrm>
          <a:prstGeom prst="rect">
            <a:avLst/>
          </a:prstGeom>
        </p:spPr>
        <p:txBody>
          <a:bodyPr anchor="b">
            <a:normAutofit/>
          </a:bodyPr>
          <a:lstStyle>
            <a:lvl1pPr algn="l">
              <a:defRPr sz="2600" b="1" baseline="0">
                <a:solidFill>
                  <a:srgbClr val="045594"/>
                </a:solidFill>
                <a:latin typeface="ITC Avant Garde Std Md" panose="020B0602020202020204" pitchFamily="34" charset="0"/>
              </a:defRPr>
            </a:lvl1pPr>
          </a:lstStyle>
          <a:p>
            <a:r>
              <a:rPr lang="en-US" dirty="0"/>
              <a:t>Header Goes Here &amp; Can Be Two Lines</a:t>
            </a:r>
          </a:p>
        </p:txBody>
      </p:sp>
      <p:sp>
        <p:nvSpPr>
          <p:cNvPr id="22" name="Text Placeholder 2"/>
          <p:cNvSpPr>
            <a:spLocks noGrp="1"/>
          </p:cNvSpPr>
          <p:nvPr>
            <p:ph type="body" idx="13" hasCustomPrompt="1"/>
          </p:nvPr>
        </p:nvSpPr>
        <p:spPr>
          <a:xfrm>
            <a:off x="601562" y="2177785"/>
            <a:ext cx="5710338" cy="717815"/>
          </a:xfrm>
          <a:prstGeom prst="rect">
            <a:avLst/>
          </a:prstGeom>
        </p:spPr>
        <p:txBody>
          <a:bodyPr anchor="b"/>
          <a:lstStyle>
            <a:lvl1pPr marL="0" indent="0">
              <a:buNone/>
              <a:defRPr sz="2000" b="1">
                <a:solidFill>
                  <a:srgbClr val="13784B"/>
                </a:solidFill>
                <a:latin typeface="HelveticaNeueLT Com 55 Roman"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Subhead: Blue/Green are preferable for headers but black is acceptable</a:t>
            </a:r>
          </a:p>
        </p:txBody>
      </p:sp>
      <p:sp>
        <p:nvSpPr>
          <p:cNvPr id="23" name="Content Placeholder 2"/>
          <p:cNvSpPr>
            <a:spLocks noGrp="1"/>
          </p:cNvSpPr>
          <p:nvPr>
            <p:ph sz="half" idx="1" hasCustomPrompt="1"/>
          </p:nvPr>
        </p:nvSpPr>
        <p:spPr>
          <a:xfrm>
            <a:off x="601562" y="3288530"/>
            <a:ext cx="5710338" cy="2111499"/>
          </a:xfrm>
          <a:prstGeom prst="rect">
            <a:avLst/>
          </a:prstGeom>
        </p:spPr>
        <p:txBody>
          <a:bodyPr/>
          <a:lstStyle>
            <a:lvl1pPr marL="342900" indent="-342900">
              <a:buFont typeface="Arial" panose="020B0604020202020204" pitchFamily="34" charset="0"/>
              <a:buChar char="•"/>
              <a:defRPr sz="1600" b="0" baseline="0">
                <a:solidFill>
                  <a:srgbClr val="6D6E71"/>
                </a:solidFill>
                <a:latin typeface="HelveticaNeueLT Com 55 Roman" panose="020B0604020202020204" pitchFamily="34" charset="0"/>
              </a:defRPr>
            </a:lvl1pPr>
            <a:lvl2pPr>
              <a:defRPr sz="2200">
                <a:solidFill>
                  <a:srgbClr val="6D6E71"/>
                </a:solidFill>
                <a:latin typeface="HelveticaNeueLT Com 55 Roman" panose="020B0604020202020204" pitchFamily="34" charset="0"/>
              </a:defRPr>
            </a:lvl2pPr>
            <a:lvl3pPr>
              <a:defRPr>
                <a:solidFill>
                  <a:srgbClr val="6D6E71"/>
                </a:solidFill>
              </a:defRPr>
            </a:lvl3pPr>
            <a:lvl4pPr>
              <a:defRPr>
                <a:solidFill>
                  <a:srgbClr val="6D6E71"/>
                </a:solidFill>
              </a:defRPr>
            </a:lvl4pPr>
            <a:lvl5pPr>
              <a:defRPr>
                <a:solidFill>
                  <a:srgbClr val="6D6E71"/>
                </a:solidFill>
              </a:defRPr>
            </a:lvl5pPr>
          </a:lstStyle>
          <a:p>
            <a:pPr lvl="0"/>
            <a:r>
              <a:rPr lang="en-US" dirty="0"/>
              <a:t>This is how a slide can look when images are placed to the right.  Body copy or text goes here.  Always left-align body copy, text or bullets with headers.  Keep copy to a minimum.  Focus on visuals to help tell your story.</a:t>
            </a:r>
          </a:p>
          <a:p>
            <a:pPr lvl="0"/>
            <a:endParaRPr lang="en-US" dirty="0"/>
          </a:p>
        </p:txBody>
      </p:sp>
    </p:spTree>
    <p:extLst>
      <p:ext uri="{BB962C8B-B14F-4D97-AF65-F5344CB8AC3E}">
        <p14:creationId xmlns:p14="http://schemas.microsoft.com/office/powerpoint/2010/main" val="26795373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0.xml"/><Relationship Id="rId1" Type="http://schemas.openxmlformats.org/officeDocument/2006/relationships/slideLayout" Target="../slideLayouts/slideLayout9.xml"/><Relationship Id="rId4" Type="http://schemas.openxmlformats.org/officeDocument/2006/relationships/image" Target="../media/image1.png"/></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2.xml"/><Relationship Id="rId1" Type="http://schemas.openxmlformats.org/officeDocument/2006/relationships/slideLayout" Target="../slideLayouts/slideLayout11.xml"/><Relationship Id="rId4" Type="http://schemas.openxmlformats.org/officeDocument/2006/relationships/image" Target="../media/image1.png"/></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object 7"/>
          <p:cNvSpPr/>
          <p:nvPr userDrawn="1"/>
        </p:nvSpPr>
        <p:spPr>
          <a:xfrm>
            <a:off x="3962401" y="228598"/>
            <a:ext cx="7924801" cy="228600"/>
          </a:xfrm>
          <a:custGeom>
            <a:avLst/>
            <a:gdLst/>
            <a:ahLst/>
            <a:cxnLst/>
            <a:rect l="l" t="t" r="r" b="b"/>
            <a:pathLst>
              <a:path w="961389" h="228600">
                <a:moveTo>
                  <a:pt x="0" y="228600"/>
                </a:moveTo>
                <a:lnTo>
                  <a:pt x="960983" y="228600"/>
                </a:lnTo>
                <a:lnTo>
                  <a:pt x="960983" y="0"/>
                </a:lnTo>
                <a:lnTo>
                  <a:pt x="0" y="0"/>
                </a:lnTo>
                <a:lnTo>
                  <a:pt x="0" y="228600"/>
                </a:lnTo>
                <a:close/>
              </a:path>
            </a:pathLst>
          </a:custGeom>
          <a:solidFill>
            <a:srgbClr val="045594"/>
          </a:solidFill>
        </p:spPr>
        <p:txBody>
          <a:bodyPr wrap="square" lIns="0" tIns="0" rIns="0" bIns="0" rtlCol="0"/>
          <a:lstStyle/>
          <a:p>
            <a:endParaRPr sz="1800"/>
          </a:p>
        </p:txBody>
      </p:sp>
      <p:sp>
        <p:nvSpPr>
          <p:cNvPr id="8" name="object 8"/>
          <p:cNvSpPr/>
          <p:nvPr userDrawn="1"/>
        </p:nvSpPr>
        <p:spPr>
          <a:xfrm>
            <a:off x="304800" y="228598"/>
            <a:ext cx="3556000" cy="228600"/>
          </a:xfrm>
          <a:custGeom>
            <a:avLst/>
            <a:gdLst/>
            <a:ahLst/>
            <a:cxnLst/>
            <a:rect l="l" t="t" r="r" b="b"/>
            <a:pathLst>
              <a:path w="2898140" h="228600">
                <a:moveTo>
                  <a:pt x="0" y="228600"/>
                </a:moveTo>
                <a:lnTo>
                  <a:pt x="2897784" y="228600"/>
                </a:lnTo>
                <a:lnTo>
                  <a:pt x="2897784" y="0"/>
                </a:lnTo>
                <a:lnTo>
                  <a:pt x="0" y="0"/>
                </a:lnTo>
                <a:lnTo>
                  <a:pt x="0" y="228600"/>
                </a:lnTo>
                <a:close/>
              </a:path>
            </a:pathLst>
          </a:custGeom>
          <a:solidFill>
            <a:srgbClr val="13784B"/>
          </a:solidFill>
        </p:spPr>
        <p:txBody>
          <a:bodyPr wrap="square" lIns="0" tIns="0" rIns="0" bIns="0" rtlCol="0"/>
          <a:lstStyle/>
          <a:p>
            <a:endParaRPr sz="1800"/>
          </a:p>
        </p:txBody>
      </p:sp>
    </p:spTree>
    <p:extLst>
      <p:ext uri="{BB962C8B-B14F-4D97-AF65-F5344CB8AC3E}">
        <p14:creationId xmlns:p14="http://schemas.microsoft.com/office/powerpoint/2010/main" val="250321183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84" r:id="rId3"/>
    <p:sldLayoutId id="2147483685" r:id="rId4"/>
    <p:sldLayoutId id="2147483686" r:id="rId5"/>
    <p:sldLayoutId id="2147483687" r:id="rId6"/>
  </p:sldLayoutIdLst>
  <p:txStyles>
    <p:titleStyle>
      <a:lvl1pPr algn="ctr" defTabSz="914400" rtl="0" eaLnBrk="1" latinLnBrk="0" hangingPunct="1">
        <a:lnSpc>
          <a:spcPct val="90000"/>
        </a:lnSpc>
        <a:spcBef>
          <a:spcPct val="0"/>
        </a:spcBef>
        <a:buNone/>
        <a:defRPr sz="3400" b="1" kern="1200">
          <a:solidFill>
            <a:srgbClr val="085694"/>
          </a:solidFill>
          <a:latin typeface="ITC Avant Garde Std Md" panose="020B0602020202020204" pitchFamily="34" charset="0"/>
          <a:ea typeface="+mj-ea"/>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1800" b="1" kern="1200">
          <a:solidFill>
            <a:srgbClr val="1C6F47"/>
          </a:solidFill>
          <a:latin typeface="HelveticaNeueLT Com 55 Roman" panose="020B0604020202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object 7"/>
          <p:cNvSpPr/>
          <p:nvPr userDrawn="1"/>
        </p:nvSpPr>
        <p:spPr>
          <a:xfrm>
            <a:off x="3962401" y="228598"/>
            <a:ext cx="7924801" cy="228600"/>
          </a:xfrm>
          <a:custGeom>
            <a:avLst/>
            <a:gdLst/>
            <a:ahLst/>
            <a:cxnLst/>
            <a:rect l="l" t="t" r="r" b="b"/>
            <a:pathLst>
              <a:path w="961389" h="228600">
                <a:moveTo>
                  <a:pt x="0" y="228600"/>
                </a:moveTo>
                <a:lnTo>
                  <a:pt x="960983" y="228600"/>
                </a:lnTo>
                <a:lnTo>
                  <a:pt x="960983" y="0"/>
                </a:lnTo>
                <a:lnTo>
                  <a:pt x="0" y="0"/>
                </a:lnTo>
                <a:lnTo>
                  <a:pt x="0" y="228600"/>
                </a:lnTo>
                <a:close/>
              </a:path>
            </a:pathLst>
          </a:custGeom>
          <a:solidFill>
            <a:srgbClr val="045594"/>
          </a:solidFill>
        </p:spPr>
        <p:txBody>
          <a:bodyPr wrap="square" lIns="0" tIns="0" rIns="0" bIns="0" rtlCol="0"/>
          <a:lstStyle/>
          <a:p>
            <a:endParaRPr sz="1800"/>
          </a:p>
        </p:txBody>
      </p:sp>
      <p:sp>
        <p:nvSpPr>
          <p:cNvPr id="8" name="object 8"/>
          <p:cNvSpPr/>
          <p:nvPr userDrawn="1"/>
        </p:nvSpPr>
        <p:spPr>
          <a:xfrm>
            <a:off x="304800" y="228598"/>
            <a:ext cx="3556000" cy="228600"/>
          </a:xfrm>
          <a:custGeom>
            <a:avLst/>
            <a:gdLst/>
            <a:ahLst/>
            <a:cxnLst/>
            <a:rect l="l" t="t" r="r" b="b"/>
            <a:pathLst>
              <a:path w="2898140" h="228600">
                <a:moveTo>
                  <a:pt x="0" y="228600"/>
                </a:moveTo>
                <a:lnTo>
                  <a:pt x="2897784" y="228600"/>
                </a:lnTo>
                <a:lnTo>
                  <a:pt x="2897784" y="0"/>
                </a:lnTo>
                <a:lnTo>
                  <a:pt x="0" y="0"/>
                </a:lnTo>
                <a:lnTo>
                  <a:pt x="0" y="228600"/>
                </a:lnTo>
                <a:close/>
              </a:path>
            </a:pathLst>
          </a:custGeom>
          <a:solidFill>
            <a:srgbClr val="13784B"/>
          </a:solidFill>
        </p:spPr>
        <p:txBody>
          <a:bodyPr wrap="square" lIns="0" tIns="0" rIns="0" bIns="0" rtlCol="0"/>
          <a:lstStyle/>
          <a:p>
            <a:endParaRPr sz="1800"/>
          </a:p>
        </p:txBody>
      </p:sp>
    </p:spTree>
    <p:extLst>
      <p:ext uri="{BB962C8B-B14F-4D97-AF65-F5344CB8AC3E}">
        <p14:creationId xmlns:p14="http://schemas.microsoft.com/office/powerpoint/2010/main" val="81657395"/>
      </p:ext>
    </p:extLst>
  </p:cSld>
  <p:clrMap bg1="lt1" tx1="dk1" bg2="lt2" tx2="dk2" accent1="accent1" accent2="accent2" accent3="accent3" accent4="accent4" accent5="accent5" accent6="accent6" hlink="hlink" folHlink="folHlink"/>
  <p:sldLayoutIdLst>
    <p:sldLayoutId id="2147483682" r:id="rId1"/>
    <p:sldLayoutId id="2147483683" r:id="rId2"/>
  </p:sldLayoutIdLst>
  <p:txStyles>
    <p:titleStyle>
      <a:lvl1pPr algn="ctr" defTabSz="914400" rtl="0" eaLnBrk="1" latinLnBrk="0" hangingPunct="1">
        <a:lnSpc>
          <a:spcPct val="90000"/>
        </a:lnSpc>
        <a:spcBef>
          <a:spcPct val="0"/>
        </a:spcBef>
        <a:buNone/>
        <a:defRPr sz="3400" b="1" kern="1200">
          <a:solidFill>
            <a:srgbClr val="085694"/>
          </a:solidFill>
          <a:latin typeface="ITC Avant Garde Std Md" panose="020B0602020202020204" pitchFamily="34" charset="0"/>
          <a:ea typeface="+mj-ea"/>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1800" b="1" kern="1200">
          <a:solidFill>
            <a:srgbClr val="1C6F47"/>
          </a:solidFill>
          <a:latin typeface="HelveticaNeueLT Com 55 Roman" panose="020B0604020202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object 7"/>
          <p:cNvSpPr/>
          <p:nvPr userDrawn="1"/>
        </p:nvSpPr>
        <p:spPr>
          <a:xfrm>
            <a:off x="4155739" y="228600"/>
            <a:ext cx="7731463" cy="234888"/>
          </a:xfrm>
          <a:custGeom>
            <a:avLst/>
            <a:gdLst/>
            <a:ahLst/>
            <a:cxnLst/>
            <a:rect l="l" t="t" r="r" b="b"/>
            <a:pathLst>
              <a:path w="961389" h="228600">
                <a:moveTo>
                  <a:pt x="0" y="228600"/>
                </a:moveTo>
                <a:lnTo>
                  <a:pt x="960983" y="228600"/>
                </a:lnTo>
                <a:lnTo>
                  <a:pt x="960983" y="0"/>
                </a:lnTo>
                <a:lnTo>
                  <a:pt x="0" y="0"/>
                </a:lnTo>
                <a:lnTo>
                  <a:pt x="0" y="228600"/>
                </a:lnTo>
                <a:close/>
              </a:path>
            </a:pathLst>
          </a:custGeom>
          <a:solidFill>
            <a:srgbClr val="045594"/>
          </a:solidFill>
        </p:spPr>
        <p:txBody>
          <a:bodyPr wrap="square" lIns="0" tIns="0" rIns="0" bIns="0" rtlCol="0"/>
          <a:lstStyle/>
          <a:p>
            <a:endParaRPr sz="1800"/>
          </a:p>
        </p:txBody>
      </p:sp>
      <p:sp>
        <p:nvSpPr>
          <p:cNvPr id="6" name="object 8"/>
          <p:cNvSpPr/>
          <p:nvPr userDrawn="1"/>
        </p:nvSpPr>
        <p:spPr>
          <a:xfrm>
            <a:off x="1536700" y="234888"/>
            <a:ext cx="2527300" cy="228600"/>
          </a:xfrm>
          <a:custGeom>
            <a:avLst/>
            <a:gdLst/>
            <a:ahLst/>
            <a:cxnLst/>
            <a:rect l="l" t="t" r="r" b="b"/>
            <a:pathLst>
              <a:path w="2898140" h="228600">
                <a:moveTo>
                  <a:pt x="0" y="228600"/>
                </a:moveTo>
                <a:lnTo>
                  <a:pt x="2897784" y="228600"/>
                </a:lnTo>
                <a:lnTo>
                  <a:pt x="2897784" y="0"/>
                </a:lnTo>
                <a:lnTo>
                  <a:pt x="0" y="0"/>
                </a:lnTo>
                <a:lnTo>
                  <a:pt x="0" y="228600"/>
                </a:lnTo>
                <a:close/>
              </a:path>
            </a:pathLst>
          </a:custGeom>
          <a:solidFill>
            <a:srgbClr val="13784B"/>
          </a:solidFill>
        </p:spPr>
        <p:txBody>
          <a:bodyPr wrap="square" lIns="0" tIns="0" rIns="0" bIns="0" rtlCol="0"/>
          <a:lstStyle/>
          <a:p>
            <a:endParaRPr sz="1800"/>
          </a:p>
        </p:txBody>
      </p:sp>
      <p:pic>
        <p:nvPicPr>
          <p:cNvPr id="7" name="Picture 6" descr="Logo&#10;&#10;Description automatically generated">
            <a:extLst>
              <a:ext uri="{FF2B5EF4-FFF2-40B4-BE49-F238E27FC236}">
                <a16:creationId xmlns:a16="http://schemas.microsoft.com/office/drawing/2014/main" id="{EB5AE399-6C41-4740-AF94-021724242178}"/>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58588" y="166975"/>
            <a:ext cx="1250829" cy="586882"/>
          </a:xfrm>
          <a:prstGeom prst="rect">
            <a:avLst/>
          </a:prstGeom>
        </p:spPr>
      </p:pic>
    </p:spTree>
    <p:extLst>
      <p:ext uri="{BB962C8B-B14F-4D97-AF65-F5344CB8AC3E}">
        <p14:creationId xmlns:p14="http://schemas.microsoft.com/office/powerpoint/2010/main" val="3598667623"/>
      </p:ext>
    </p:extLst>
  </p:cSld>
  <p:clrMap bg1="lt1" tx1="dk1" bg2="lt2" tx2="dk2" accent1="accent1" accent2="accent2" accent3="accent3" accent4="accent4" accent5="accent5" accent6="accent6" hlink="hlink" folHlink="folHlink"/>
  <p:sldLayoutIdLst>
    <p:sldLayoutId id="2147483676" r:id="rId1"/>
    <p:sldLayoutId id="2147483677"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object 7"/>
          <p:cNvSpPr/>
          <p:nvPr userDrawn="1"/>
        </p:nvSpPr>
        <p:spPr>
          <a:xfrm>
            <a:off x="4155739" y="228600"/>
            <a:ext cx="7731463" cy="234888"/>
          </a:xfrm>
          <a:custGeom>
            <a:avLst/>
            <a:gdLst/>
            <a:ahLst/>
            <a:cxnLst/>
            <a:rect l="l" t="t" r="r" b="b"/>
            <a:pathLst>
              <a:path w="961389" h="228600">
                <a:moveTo>
                  <a:pt x="0" y="228600"/>
                </a:moveTo>
                <a:lnTo>
                  <a:pt x="960983" y="228600"/>
                </a:lnTo>
                <a:lnTo>
                  <a:pt x="960983" y="0"/>
                </a:lnTo>
                <a:lnTo>
                  <a:pt x="0" y="0"/>
                </a:lnTo>
                <a:lnTo>
                  <a:pt x="0" y="228600"/>
                </a:lnTo>
                <a:close/>
              </a:path>
            </a:pathLst>
          </a:custGeom>
          <a:solidFill>
            <a:srgbClr val="045594"/>
          </a:solidFill>
        </p:spPr>
        <p:txBody>
          <a:bodyPr wrap="square" lIns="0" tIns="0" rIns="0" bIns="0" rtlCol="0"/>
          <a:lstStyle/>
          <a:p>
            <a:endParaRPr sz="1800"/>
          </a:p>
        </p:txBody>
      </p:sp>
      <p:sp>
        <p:nvSpPr>
          <p:cNvPr id="8" name="object 8"/>
          <p:cNvSpPr/>
          <p:nvPr userDrawn="1"/>
        </p:nvSpPr>
        <p:spPr>
          <a:xfrm>
            <a:off x="1536700" y="234888"/>
            <a:ext cx="2527300" cy="228600"/>
          </a:xfrm>
          <a:custGeom>
            <a:avLst/>
            <a:gdLst/>
            <a:ahLst/>
            <a:cxnLst/>
            <a:rect l="l" t="t" r="r" b="b"/>
            <a:pathLst>
              <a:path w="2898140" h="228600">
                <a:moveTo>
                  <a:pt x="0" y="228600"/>
                </a:moveTo>
                <a:lnTo>
                  <a:pt x="2897784" y="228600"/>
                </a:lnTo>
                <a:lnTo>
                  <a:pt x="2897784" y="0"/>
                </a:lnTo>
                <a:lnTo>
                  <a:pt x="0" y="0"/>
                </a:lnTo>
                <a:lnTo>
                  <a:pt x="0" y="228600"/>
                </a:lnTo>
                <a:close/>
              </a:path>
            </a:pathLst>
          </a:custGeom>
          <a:solidFill>
            <a:srgbClr val="13784B"/>
          </a:solidFill>
        </p:spPr>
        <p:txBody>
          <a:bodyPr wrap="square" lIns="0" tIns="0" rIns="0" bIns="0" rtlCol="0"/>
          <a:lstStyle/>
          <a:p>
            <a:endParaRPr sz="1800"/>
          </a:p>
        </p:txBody>
      </p:sp>
      <p:pic>
        <p:nvPicPr>
          <p:cNvPr id="6" name="Picture 5" descr="Logo&#10;&#10;Description automatically generated">
            <a:extLst>
              <a:ext uri="{FF2B5EF4-FFF2-40B4-BE49-F238E27FC236}">
                <a16:creationId xmlns:a16="http://schemas.microsoft.com/office/drawing/2014/main" id="{5DEB229C-7425-4511-A1AC-D5B311B6F91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58588" y="166975"/>
            <a:ext cx="1250829" cy="586882"/>
          </a:xfrm>
          <a:prstGeom prst="rect">
            <a:avLst/>
          </a:prstGeom>
        </p:spPr>
      </p:pic>
    </p:spTree>
    <p:extLst>
      <p:ext uri="{BB962C8B-B14F-4D97-AF65-F5344CB8AC3E}">
        <p14:creationId xmlns:p14="http://schemas.microsoft.com/office/powerpoint/2010/main" val="2908708014"/>
      </p:ext>
    </p:extLst>
  </p:cSld>
  <p:clrMap bg1="lt1" tx1="dk1" bg2="lt2" tx2="dk2" accent1="accent1" accent2="accent2" accent3="accent3" accent4="accent4" accent5="accent5" accent6="accent6" hlink="hlink" folHlink="folHlink"/>
  <p:sldLayoutIdLst>
    <p:sldLayoutId id="2147483673" r:id="rId1"/>
    <p:sldLayoutId id="2147483674" r:id="rId2"/>
  </p:sldLayoutIdLst>
  <p:txStyles>
    <p:titleStyle>
      <a:lvl1pPr algn="l" defTabSz="914400" rtl="0" eaLnBrk="1" latinLnBrk="0" hangingPunct="1">
        <a:lnSpc>
          <a:spcPct val="90000"/>
        </a:lnSpc>
        <a:spcBef>
          <a:spcPct val="0"/>
        </a:spcBef>
        <a:buNone/>
        <a:defRPr sz="3400" kern="1200">
          <a:solidFill>
            <a:srgbClr val="085694"/>
          </a:solidFill>
          <a:latin typeface="ITC Avant Garde Std Md" panose="020B0602020202020204" pitchFamily="34" charset="0"/>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1C6F47"/>
          </a:solidFill>
          <a:latin typeface="HelveticaNeueLT Com 55 Roman" panose="020B0604020202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object 7"/>
          <p:cNvSpPr/>
          <p:nvPr userDrawn="1"/>
        </p:nvSpPr>
        <p:spPr>
          <a:xfrm>
            <a:off x="4155739" y="228600"/>
            <a:ext cx="7731463" cy="234888"/>
          </a:xfrm>
          <a:custGeom>
            <a:avLst/>
            <a:gdLst/>
            <a:ahLst/>
            <a:cxnLst/>
            <a:rect l="l" t="t" r="r" b="b"/>
            <a:pathLst>
              <a:path w="961389" h="228600">
                <a:moveTo>
                  <a:pt x="0" y="228600"/>
                </a:moveTo>
                <a:lnTo>
                  <a:pt x="960983" y="228600"/>
                </a:lnTo>
                <a:lnTo>
                  <a:pt x="960983" y="0"/>
                </a:lnTo>
                <a:lnTo>
                  <a:pt x="0" y="0"/>
                </a:lnTo>
                <a:lnTo>
                  <a:pt x="0" y="228600"/>
                </a:lnTo>
                <a:close/>
              </a:path>
            </a:pathLst>
          </a:custGeom>
          <a:solidFill>
            <a:srgbClr val="045594"/>
          </a:solidFill>
        </p:spPr>
        <p:txBody>
          <a:bodyPr wrap="square" lIns="0" tIns="0" rIns="0" bIns="0" rtlCol="0"/>
          <a:lstStyle/>
          <a:p>
            <a:endParaRPr sz="1800"/>
          </a:p>
        </p:txBody>
      </p:sp>
      <p:sp>
        <p:nvSpPr>
          <p:cNvPr id="6" name="object 8"/>
          <p:cNvSpPr/>
          <p:nvPr userDrawn="1"/>
        </p:nvSpPr>
        <p:spPr>
          <a:xfrm>
            <a:off x="1536700" y="234888"/>
            <a:ext cx="2527300" cy="228600"/>
          </a:xfrm>
          <a:custGeom>
            <a:avLst/>
            <a:gdLst/>
            <a:ahLst/>
            <a:cxnLst/>
            <a:rect l="l" t="t" r="r" b="b"/>
            <a:pathLst>
              <a:path w="2898140" h="228600">
                <a:moveTo>
                  <a:pt x="0" y="228600"/>
                </a:moveTo>
                <a:lnTo>
                  <a:pt x="2897784" y="228600"/>
                </a:lnTo>
                <a:lnTo>
                  <a:pt x="2897784" y="0"/>
                </a:lnTo>
                <a:lnTo>
                  <a:pt x="0" y="0"/>
                </a:lnTo>
                <a:lnTo>
                  <a:pt x="0" y="228600"/>
                </a:lnTo>
                <a:close/>
              </a:path>
            </a:pathLst>
          </a:custGeom>
          <a:solidFill>
            <a:srgbClr val="13784B"/>
          </a:solidFill>
        </p:spPr>
        <p:txBody>
          <a:bodyPr wrap="square" lIns="0" tIns="0" rIns="0" bIns="0" rtlCol="0"/>
          <a:lstStyle/>
          <a:p>
            <a:endParaRPr sz="1800"/>
          </a:p>
        </p:txBody>
      </p:sp>
      <p:pic>
        <p:nvPicPr>
          <p:cNvPr id="7" name="Picture 6" descr="Logo&#10;&#10;Description automatically generated">
            <a:extLst>
              <a:ext uri="{FF2B5EF4-FFF2-40B4-BE49-F238E27FC236}">
                <a16:creationId xmlns:a16="http://schemas.microsoft.com/office/drawing/2014/main" id="{3D55189D-78ED-4DB7-B597-F2EECDE02741}"/>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58588" y="166975"/>
            <a:ext cx="1250829" cy="586882"/>
          </a:xfrm>
          <a:prstGeom prst="rect">
            <a:avLst/>
          </a:prstGeom>
        </p:spPr>
      </p:pic>
    </p:spTree>
    <p:extLst>
      <p:ext uri="{BB962C8B-B14F-4D97-AF65-F5344CB8AC3E}">
        <p14:creationId xmlns:p14="http://schemas.microsoft.com/office/powerpoint/2010/main" val="1292179370"/>
      </p:ext>
    </p:extLst>
  </p:cSld>
  <p:clrMap bg1="lt1" tx1="dk1" bg2="lt2" tx2="dk2" accent1="accent1" accent2="accent2" accent3="accent3" accent4="accent4" accent5="accent5" accent6="accent6" hlink="hlink" folHlink="folHlink"/>
  <p:sldLayoutIdLst>
    <p:sldLayoutId id="2147483679" r:id="rId1"/>
    <p:sldLayoutId id="214748368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9.xml"/><Relationship Id="rId1" Type="http://schemas.openxmlformats.org/officeDocument/2006/relationships/slideLayout" Target="../slideLayouts/slideLayout3.xml"/><Relationship Id="rId4" Type="http://schemas.openxmlformats.org/officeDocument/2006/relationships/image" Target="../media/image25.svg"/></Relationships>
</file>

<file path=ppt/slides/_rels/slide2.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6.svg"/><Relationship Id="rId5" Type="http://schemas.openxmlformats.org/officeDocument/2006/relationships/image" Target="../media/image5.png"/><Relationship Id="rId10" Type="http://schemas.openxmlformats.org/officeDocument/2006/relationships/image" Target="../media/image10.svg"/><Relationship Id="rId4" Type="http://schemas.openxmlformats.org/officeDocument/2006/relationships/image" Target="../media/image4.svg"/><Relationship Id="rId9" Type="http://schemas.openxmlformats.org/officeDocument/2006/relationships/image" Target="../media/image9.png"/></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25.svg"/></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1.xml"/><Relationship Id="rId1" Type="http://schemas.openxmlformats.org/officeDocument/2006/relationships/slideLayout" Target="../slideLayouts/slideLayout3.xml"/><Relationship Id="rId4" Type="http://schemas.openxmlformats.org/officeDocument/2006/relationships/image" Target="../media/image25.sv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4.xml"/><Relationship Id="rId1" Type="http://schemas.openxmlformats.org/officeDocument/2006/relationships/slideLayout" Target="../slideLayouts/slideLayout4.xml"/><Relationship Id="rId4" Type="http://schemas.openxmlformats.org/officeDocument/2006/relationships/image" Target="../media/image28.png"/></Relationships>
</file>

<file path=ppt/slides/_rels/slide2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7.xml"/><Relationship Id="rId1" Type="http://schemas.openxmlformats.org/officeDocument/2006/relationships/slideLayout" Target="../slideLayouts/slideLayout3.xml"/><Relationship Id="rId4" Type="http://schemas.openxmlformats.org/officeDocument/2006/relationships/image" Target="../media/image32.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8" Type="http://schemas.openxmlformats.org/officeDocument/2006/relationships/image" Target="../media/image38.svg"/><Relationship Id="rId3" Type="http://schemas.openxmlformats.org/officeDocument/2006/relationships/image" Target="../media/image33.png"/><Relationship Id="rId7" Type="http://schemas.openxmlformats.org/officeDocument/2006/relationships/image" Target="../media/image37.png"/><Relationship Id="rId2" Type="http://schemas.openxmlformats.org/officeDocument/2006/relationships/notesSlide" Target="../notesSlides/notesSlide29.xml"/><Relationship Id="rId1" Type="http://schemas.openxmlformats.org/officeDocument/2006/relationships/slideLayout" Target="../slideLayouts/slideLayout3.xml"/><Relationship Id="rId6" Type="http://schemas.openxmlformats.org/officeDocument/2006/relationships/image" Target="../media/image36.svg"/><Relationship Id="rId5" Type="http://schemas.openxmlformats.org/officeDocument/2006/relationships/image" Target="../media/image35.png"/><Relationship Id="rId4" Type="http://schemas.openxmlformats.org/officeDocument/2006/relationships/image" Target="../media/image34.svg"/></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4.xml"/><Relationship Id="rId1" Type="http://schemas.openxmlformats.org/officeDocument/2006/relationships/slideLayout" Target="../slideLayouts/slideLayout3.xml"/><Relationship Id="rId5" Type="http://schemas.openxmlformats.org/officeDocument/2006/relationships/image" Target="../media/image41.png"/><Relationship Id="rId4" Type="http://schemas.openxmlformats.org/officeDocument/2006/relationships/image" Target="../media/image40.png"/></Relationships>
</file>

<file path=ppt/slides/_rels/slide35.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39.png"/><Relationship Id="rId7" Type="http://schemas.openxmlformats.org/officeDocument/2006/relationships/image" Target="../media/image45.png"/><Relationship Id="rId2" Type="http://schemas.openxmlformats.org/officeDocument/2006/relationships/notesSlide" Target="../notesSlides/notesSlide35.xml"/><Relationship Id="rId1" Type="http://schemas.openxmlformats.org/officeDocument/2006/relationships/slideLayout" Target="../slideLayouts/slideLayout3.xml"/><Relationship Id="rId6" Type="http://schemas.openxmlformats.org/officeDocument/2006/relationships/image" Target="../media/image44.png"/><Relationship Id="rId5" Type="http://schemas.openxmlformats.org/officeDocument/2006/relationships/image" Target="../media/image43.png"/><Relationship Id="rId10" Type="http://schemas.openxmlformats.org/officeDocument/2006/relationships/image" Target="../media/image48.png"/><Relationship Id="rId4" Type="http://schemas.openxmlformats.org/officeDocument/2006/relationships/image" Target="../media/image42.png"/><Relationship Id="rId9" Type="http://schemas.openxmlformats.org/officeDocument/2006/relationships/image" Target="../media/image47.png"/></Relationships>
</file>

<file path=ppt/slides/_rels/slide3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6.xml"/><Relationship Id="rId1" Type="http://schemas.openxmlformats.org/officeDocument/2006/relationships/slideLayout" Target="../slideLayouts/slideLayout3.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37.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39.png"/><Relationship Id="rId7" Type="http://schemas.openxmlformats.org/officeDocument/2006/relationships/image" Target="../media/image55.png"/><Relationship Id="rId2" Type="http://schemas.openxmlformats.org/officeDocument/2006/relationships/notesSlide" Target="../notesSlides/notesSlide37.xml"/><Relationship Id="rId1" Type="http://schemas.openxmlformats.org/officeDocument/2006/relationships/slideLayout" Target="../slideLayouts/slideLayout3.xml"/><Relationship Id="rId6" Type="http://schemas.openxmlformats.org/officeDocument/2006/relationships/image" Target="../media/image54.png"/><Relationship Id="rId5" Type="http://schemas.openxmlformats.org/officeDocument/2006/relationships/image" Target="../media/image53.png"/><Relationship Id="rId10" Type="http://schemas.openxmlformats.org/officeDocument/2006/relationships/image" Target="../media/image58.png"/><Relationship Id="rId4" Type="http://schemas.openxmlformats.org/officeDocument/2006/relationships/image" Target="../media/image52.png"/><Relationship Id="rId9" Type="http://schemas.openxmlformats.org/officeDocument/2006/relationships/image" Target="../media/image57.png"/></Relationships>
</file>

<file path=ppt/slides/_rels/slide3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8.xml"/><Relationship Id="rId1" Type="http://schemas.openxmlformats.org/officeDocument/2006/relationships/slideLayout" Target="../slideLayouts/slideLayout3.xml"/><Relationship Id="rId4" Type="http://schemas.openxmlformats.org/officeDocument/2006/relationships/image" Target="../media/image59.png"/></Relationships>
</file>

<file path=ppt/slides/_rels/slide39.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39.xml"/><Relationship Id="rId1" Type="http://schemas.openxmlformats.org/officeDocument/2006/relationships/slideLayout" Target="../slideLayouts/slideLayout3.xml"/><Relationship Id="rId4" Type="http://schemas.openxmlformats.org/officeDocument/2006/relationships/image" Target="../media/image61.pn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13.svg"/></Relationships>
</file>

<file path=ppt/slides/_rels/slide40.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61.png"/><Relationship Id="rId7" Type="http://schemas.openxmlformats.org/officeDocument/2006/relationships/image" Target="../media/image65.png"/><Relationship Id="rId2" Type="http://schemas.openxmlformats.org/officeDocument/2006/relationships/notesSlide" Target="../notesSlides/notesSlide40.xml"/><Relationship Id="rId1" Type="http://schemas.openxmlformats.org/officeDocument/2006/relationships/slideLayout" Target="../slideLayouts/slideLayout3.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62.png"/><Relationship Id="rId9" Type="http://schemas.openxmlformats.org/officeDocument/2006/relationships/image" Target="../media/image67.png"/></Relationships>
</file>

<file path=ppt/slides/_rels/slide41.xml.rels><?xml version="1.0" encoding="UTF-8" standalone="yes"?>
<Relationships xmlns="http://schemas.openxmlformats.org/package/2006/relationships"><Relationship Id="rId3" Type="http://schemas.openxmlformats.org/officeDocument/2006/relationships/image" Target="../media/image68.png"/><Relationship Id="rId7" Type="http://schemas.openxmlformats.org/officeDocument/2006/relationships/image" Target="../media/image71.png"/><Relationship Id="rId2" Type="http://schemas.openxmlformats.org/officeDocument/2006/relationships/notesSlide" Target="../notesSlides/notesSlide41.xml"/><Relationship Id="rId1" Type="http://schemas.openxmlformats.org/officeDocument/2006/relationships/slideLayout" Target="../slideLayouts/slideLayout3.xml"/><Relationship Id="rId6" Type="http://schemas.openxmlformats.org/officeDocument/2006/relationships/image" Target="../media/image70.png"/><Relationship Id="rId5" Type="http://schemas.openxmlformats.org/officeDocument/2006/relationships/image" Target="../media/image69.png"/><Relationship Id="rId4" Type="http://schemas.openxmlformats.org/officeDocument/2006/relationships/image" Target="../media/image61.png"/></Relationships>
</file>

<file path=ppt/slides/_rels/slide42.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42.xml"/><Relationship Id="rId1" Type="http://schemas.openxmlformats.org/officeDocument/2006/relationships/slideLayout" Target="../slideLayouts/slideLayout3.xml"/><Relationship Id="rId4" Type="http://schemas.openxmlformats.org/officeDocument/2006/relationships/image" Target="../media/image61.png"/></Relationships>
</file>

<file path=ppt/slides/_rels/slide43.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44.xml"/><Relationship Id="rId1" Type="http://schemas.openxmlformats.org/officeDocument/2006/relationships/slideLayout" Target="../slideLayouts/slideLayout3.xml"/><Relationship Id="rId5" Type="http://schemas.openxmlformats.org/officeDocument/2006/relationships/image" Target="../media/image25.svg"/><Relationship Id="rId4" Type="http://schemas.openxmlformats.org/officeDocument/2006/relationships/image" Target="../media/image24.png"/></Relationships>
</file>

<file path=ppt/slides/_rels/slide45.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45.xml"/><Relationship Id="rId1" Type="http://schemas.openxmlformats.org/officeDocument/2006/relationships/slideLayout" Target="../slideLayouts/slideLayout3.xml"/><Relationship Id="rId5" Type="http://schemas.openxmlformats.org/officeDocument/2006/relationships/image" Target="../media/image25.svg"/><Relationship Id="rId4" Type="http://schemas.openxmlformats.org/officeDocument/2006/relationships/image" Target="../media/image24.png"/></Relationships>
</file>

<file path=ppt/slides/_rels/slide46.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76.png"/><Relationship Id="rId7" Type="http://schemas.openxmlformats.org/officeDocument/2006/relationships/image" Target="../media/image80.png"/><Relationship Id="rId2" Type="http://schemas.openxmlformats.org/officeDocument/2006/relationships/notesSlide" Target="../notesSlides/notesSlide46.xml"/><Relationship Id="rId1" Type="http://schemas.openxmlformats.org/officeDocument/2006/relationships/slideLayout" Target="../slideLayouts/slideLayout3.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image" Target="../media/image77.png"/><Relationship Id="rId9" Type="http://schemas.openxmlformats.org/officeDocument/2006/relationships/image" Target="../media/image25.svg"/></Relationships>
</file>

<file path=ppt/slides/_rels/slide47.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53.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54.xml"/><Relationship Id="rId1" Type="http://schemas.openxmlformats.org/officeDocument/2006/relationships/slideLayout" Target="../slideLayouts/slideLayout4.xml"/><Relationship Id="rId4" Type="http://schemas.openxmlformats.org/officeDocument/2006/relationships/image" Target="../media/image86.png"/></Relationships>
</file>

<file path=ppt/slides/_rels/slide55.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55.xml"/><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56.xml"/><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57.xml"/><Relationship Id="rId1" Type="http://schemas.openxmlformats.org/officeDocument/2006/relationships/slideLayout" Target="../slideLayouts/slideLayout5.xml"/><Relationship Id="rId5" Type="http://schemas.openxmlformats.org/officeDocument/2006/relationships/image" Target="../media/image90.svg"/><Relationship Id="rId4" Type="http://schemas.openxmlformats.org/officeDocument/2006/relationships/image" Target="../media/image89.png"/></Relationships>
</file>

<file path=ppt/slides/_rels/slide58.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58.xml"/><Relationship Id="rId1" Type="http://schemas.openxmlformats.org/officeDocument/2006/relationships/slideLayout" Target="../slideLayouts/slideLayout5.xml"/><Relationship Id="rId6" Type="http://schemas.openxmlformats.org/officeDocument/2006/relationships/image" Target="../media/image92.png"/><Relationship Id="rId5" Type="http://schemas.openxmlformats.org/officeDocument/2006/relationships/image" Target="../media/image90.svg"/><Relationship Id="rId4" Type="http://schemas.openxmlformats.org/officeDocument/2006/relationships/image" Target="../media/image89.png"/></Relationships>
</file>

<file path=ppt/slides/_rels/slide59.xml.rels><?xml version="1.0" encoding="UTF-8" standalone="yes"?>
<Relationships xmlns="http://schemas.openxmlformats.org/package/2006/relationships"><Relationship Id="rId3" Type="http://schemas.openxmlformats.org/officeDocument/2006/relationships/image" Target="../media/image93.png"/><Relationship Id="rId7" Type="http://schemas.openxmlformats.org/officeDocument/2006/relationships/image" Target="../media/image95.svg"/><Relationship Id="rId2" Type="http://schemas.openxmlformats.org/officeDocument/2006/relationships/notesSlide" Target="../notesSlides/notesSlide59.xml"/><Relationship Id="rId1" Type="http://schemas.openxmlformats.org/officeDocument/2006/relationships/slideLayout" Target="../slideLayouts/slideLayout5.xml"/><Relationship Id="rId6" Type="http://schemas.openxmlformats.org/officeDocument/2006/relationships/image" Target="../media/image94.png"/><Relationship Id="rId5" Type="http://schemas.openxmlformats.org/officeDocument/2006/relationships/image" Target="../media/image90.svg"/><Relationship Id="rId4" Type="http://schemas.openxmlformats.org/officeDocument/2006/relationships/image" Target="../media/image89.pn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60.xml"/><Relationship Id="rId1" Type="http://schemas.openxmlformats.org/officeDocument/2006/relationships/slideLayout" Target="../slideLayouts/slideLayout5.xml"/><Relationship Id="rId5" Type="http://schemas.openxmlformats.org/officeDocument/2006/relationships/image" Target="../media/image90.svg"/><Relationship Id="rId4" Type="http://schemas.openxmlformats.org/officeDocument/2006/relationships/image" Target="../media/image89.png"/></Relationships>
</file>

<file path=ppt/slides/_rels/slide61.xml.rels><?xml version="1.0" encoding="UTF-8" standalone="yes"?>
<Relationships xmlns="http://schemas.openxmlformats.org/package/2006/relationships"><Relationship Id="rId3" Type="http://schemas.openxmlformats.org/officeDocument/2006/relationships/image" Target="../media/image97.png"/><Relationship Id="rId7" Type="http://schemas.openxmlformats.org/officeDocument/2006/relationships/image" Target="../media/image95.svg"/><Relationship Id="rId2" Type="http://schemas.openxmlformats.org/officeDocument/2006/relationships/notesSlide" Target="../notesSlides/notesSlide61.xml"/><Relationship Id="rId1" Type="http://schemas.openxmlformats.org/officeDocument/2006/relationships/slideLayout" Target="../slideLayouts/slideLayout5.xml"/><Relationship Id="rId6" Type="http://schemas.openxmlformats.org/officeDocument/2006/relationships/image" Target="../media/image94.png"/><Relationship Id="rId5" Type="http://schemas.openxmlformats.org/officeDocument/2006/relationships/image" Target="../media/image90.svg"/><Relationship Id="rId4" Type="http://schemas.openxmlformats.org/officeDocument/2006/relationships/image" Target="../media/image89.png"/></Relationships>
</file>

<file path=ppt/slides/_rels/slide62.xml.rels><?xml version="1.0" encoding="UTF-8" standalone="yes"?>
<Relationships xmlns="http://schemas.openxmlformats.org/package/2006/relationships"><Relationship Id="rId8" Type="http://schemas.openxmlformats.org/officeDocument/2006/relationships/image" Target="../media/image102.png"/><Relationship Id="rId3" Type="http://schemas.openxmlformats.org/officeDocument/2006/relationships/image" Target="../media/image97.png"/><Relationship Id="rId7" Type="http://schemas.openxmlformats.org/officeDocument/2006/relationships/image" Target="../media/image101.svg"/><Relationship Id="rId2" Type="http://schemas.openxmlformats.org/officeDocument/2006/relationships/notesSlide" Target="../notesSlides/notesSlide62.xml"/><Relationship Id="rId1" Type="http://schemas.openxmlformats.org/officeDocument/2006/relationships/slideLayout" Target="../slideLayouts/slideLayout5.xml"/><Relationship Id="rId6" Type="http://schemas.openxmlformats.org/officeDocument/2006/relationships/image" Target="../media/image100.png"/><Relationship Id="rId5" Type="http://schemas.openxmlformats.org/officeDocument/2006/relationships/image" Target="../media/image99.svg"/><Relationship Id="rId4" Type="http://schemas.openxmlformats.org/officeDocument/2006/relationships/image" Target="../media/image98.png"/><Relationship Id="rId9" Type="http://schemas.openxmlformats.org/officeDocument/2006/relationships/image" Target="../media/image103.svg"/></Relationships>
</file>

<file path=ppt/slides/_rels/slide63.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63.xml"/><Relationship Id="rId1" Type="http://schemas.openxmlformats.org/officeDocument/2006/relationships/slideLayout" Target="../slideLayouts/slideLayout5.xml"/><Relationship Id="rId5" Type="http://schemas.openxmlformats.org/officeDocument/2006/relationships/image" Target="../media/image90.svg"/><Relationship Id="rId4" Type="http://schemas.openxmlformats.org/officeDocument/2006/relationships/image" Target="../media/image89.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ctrTitle"/>
          </p:nvPr>
        </p:nvSpPr>
        <p:spPr>
          <a:xfrm>
            <a:off x="1586820" y="5594853"/>
            <a:ext cx="9144000" cy="677863"/>
          </a:xfrm>
        </p:spPr>
        <p:txBody>
          <a:bodyPr/>
          <a:lstStyle/>
          <a:p>
            <a:r>
              <a:rPr lang="en-US" sz="7200" dirty="0"/>
              <a:t>Cost Estimates &amp; OPD Cost Estimate Tracker</a:t>
            </a:r>
          </a:p>
        </p:txBody>
      </p:sp>
      <p:pic>
        <p:nvPicPr>
          <p:cNvPr id="3" name="Picture 2" descr="Logo&#10;&#10;Description automatically generated">
            <a:extLst>
              <a:ext uri="{FF2B5EF4-FFF2-40B4-BE49-F238E27FC236}">
                <a16:creationId xmlns:a16="http://schemas.microsoft.com/office/drawing/2014/main" id="{98780603-F56C-4DA9-8726-1296CFAB9EE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56823" y="1502942"/>
            <a:ext cx="3403994" cy="1134665"/>
          </a:xfrm>
          <a:prstGeom prst="rect">
            <a:avLst/>
          </a:prstGeom>
        </p:spPr>
      </p:pic>
      <p:sp>
        <p:nvSpPr>
          <p:cNvPr id="2" name="Title 8">
            <a:extLst>
              <a:ext uri="{FF2B5EF4-FFF2-40B4-BE49-F238E27FC236}">
                <a16:creationId xmlns:a16="http://schemas.microsoft.com/office/drawing/2014/main" id="{CB25AA9E-FF89-DB13-484F-57500594D17D}"/>
              </a:ext>
            </a:extLst>
          </p:cNvPr>
          <p:cNvSpPr txBox="1">
            <a:spLocks/>
          </p:cNvSpPr>
          <p:nvPr/>
        </p:nvSpPr>
        <p:spPr>
          <a:xfrm>
            <a:off x="10608815" y="6046267"/>
            <a:ext cx="1356804" cy="677863"/>
          </a:xfrm>
          <a:prstGeom prst="rect">
            <a:avLst/>
          </a:prstGeom>
        </p:spPr>
        <p:txBody>
          <a:bodyPr anchor="b"/>
          <a:lstStyle>
            <a:lvl1pPr algn="ctr" defTabSz="914400" rtl="0" eaLnBrk="1" latinLnBrk="0" hangingPunct="1">
              <a:lnSpc>
                <a:spcPct val="90000"/>
              </a:lnSpc>
              <a:spcBef>
                <a:spcPct val="0"/>
              </a:spcBef>
              <a:buNone/>
              <a:defRPr sz="3400" b="1" kern="1200" baseline="0">
                <a:solidFill>
                  <a:srgbClr val="045594"/>
                </a:solidFill>
                <a:latin typeface="ITC Avant Garde Std Md" panose="020B0602020202020204" pitchFamily="34" charset="0"/>
                <a:ea typeface="+mj-ea"/>
                <a:cs typeface="+mj-cs"/>
              </a:defRPr>
            </a:lvl1pPr>
          </a:lstStyle>
          <a:p>
            <a:r>
              <a:rPr lang="en-US" sz="1800" dirty="0"/>
              <a:t>09.09.2025</a:t>
            </a:r>
          </a:p>
        </p:txBody>
      </p:sp>
      <p:sp>
        <p:nvSpPr>
          <p:cNvPr id="4" name="Title 8">
            <a:extLst>
              <a:ext uri="{FF2B5EF4-FFF2-40B4-BE49-F238E27FC236}">
                <a16:creationId xmlns:a16="http://schemas.microsoft.com/office/drawing/2014/main" id="{43065BAC-590F-DD5C-13F3-EE73FEEA1C69}"/>
              </a:ext>
            </a:extLst>
          </p:cNvPr>
          <p:cNvSpPr txBox="1">
            <a:spLocks/>
          </p:cNvSpPr>
          <p:nvPr/>
        </p:nvSpPr>
        <p:spPr>
          <a:xfrm>
            <a:off x="1889463" y="3090068"/>
            <a:ext cx="9144000" cy="677863"/>
          </a:xfrm>
          <a:prstGeom prst="rect">
            <a:avLst/>
          </a:prstGeom>
        </p:spPr>
        <p:txBody>
          <a:bodyPr anchor="b"/>
          <a:lstStyle>
            <a:lvl1pPr algn="ctr" defTabSz="914400" rtl="0" eaLnBrk="1" latinLnBrk="0" hangingPunct="1">
              <a:lnSpc>
                <a:spcPct val="90000"/>
              </a:lnSpc>
              <a:spcBef>
                <a:spcPct val="0"/>
              </a:spcBef>
              <a:buNone/>
              <a:defRPr sz="3400" b="1" kern="1200" baseline="0">
                <a:solidFill>
                  <a:srgbClr val="045594"/>
                </a:solidFill>
                <a:latin typeface="ITC Avant Garde Std Md" panose="020B0602020202020204" pitchFamily="34" charset="0"/>
                <a:ea typeface="+mj-ea"/>
                <a:cs typeface="+mj-cs"/>
              </a:defRPr>
            </a:lvl1pPr>
          </a:lstStyle>
          <a:p>
            <a:r>
              <a:rPr lang="en-US" sz="4800" dirty="0"/>
              <a:t>Office of Program Delivery</a:t>
            </a:r>
          </a:p>
        </p:txBody>
      </p:sp>
    </p:spTree>
    <p:extLst>
      <p:ext uri="{BB962C8B-B14F-4D97-AF65-F5344CB8AC3E}">
        <p14:creationId xmlns:p14="http://schemas.microsoft.com/office/powerpoint/2010/main" val="2821731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48E2CCA-98D7-040D-FD3F-B0A95AEB5182}"/>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BF565EB7-7978-4A08-AE3F-772F6C88C180}"/>
              </a:ext>
            </a:extLst>
          </p:cNvPr>
          <p:cNvSpPr txBox="1"/>
          <p:nvPr/>
        </p:nvSpPr>
        <p:spPr>
          <a:xfrm>
            <a:off x="323850" y="1250249"/>
            <a:ext cx="10993244" cy="1569660"/>
          </a:xfrm>
          <a:prstGeom prst="rect">
            <a:avLst/>
          </a:prstGeom>
          <a:noFill/>
        </p:spPr>
        <p:txBody>
          <a:bodyPr wrap="square" rtlCol="0">
            <a:spAutoFit/>
          </a:bodyPr>
          <a:lstStyle/>
          <a:p>
            <a:pPr marL="285750" indent="-285750">
              <a:buFont typeface="Arial" panose="020B0604020202020204" pitchFamily="34" charset="0"/>
              <a:buChar char="•"/>
            </a:pPr>
            <a:r>
              <a:rPr lang="en-US" sz="3200" dirty="0">
                <a:solidFill>
                  <a:srgbClr val="000000"/>
                </a:solidFill>
              </a:rPr>
              <a:t>Per Table 1 in GDOT Policy 3A-9: </a:t>
            </a:r>
            <a:r>
              <a:rPr lang="en-US" sz="3200" b="1" dirty="0">
                <a:solidFill>
                  <a:srgbClr val="045594"/>
                </a:solidFill>
              </a:rPr>
              <a:t>Final Design Phase</a:t>
            </a:r>
          </a:p>
          <a:p>
            <a:pPr marL="742950" lvl="1" indent="-285750">
              <a:buFont typeface="Arial" panose="020B0604020202020204" pitchFamily="34" charset="0"/>
              <a:buChar char="•"/>
            </a:pPr>
            <a:endParaRPr lang="en-US" sz="3200" dirty="0">
              <a:solidFill>
                <a:srgbClr val="000000"/>
              </a:solidFill>
            </a:endParaRPr>
          </a:p>
          <a:p>
            <a:pPr lvl="1"/>
            <a:endParaRPr lang="en-US" sz="3200" dirty="0">
              <a:solidFill>
                <a:srgbClr val="000000"/>
              </a:solidFill>
            </a:endParaRPr>
          </a:p>
        </p:txBody>
      </p:sp>
      <p:sp>
        <p:nvSpPr>
          <p:cNvPr id="6" name="TextBox 5">
            <a:extLst>
              <a:ext uri="{FF2B5EF4-FFF2-40B4-BE49-F238E27FC236}">
                <a16:creationId xmlns:a16="http://schemas.microsoft.com/office/drawing/2014/main" id="{F07644CE-A836-3D22-6558-3135D8AFDBCC}"/>
              </a:ext>
            </a:extLst>
          </p:cNvPr>
          <p:cNvSpPr txBox="1"/>
          <p:nvPr/>
        </p:nvSpPr>
        <p:spPr>
          <a:xfrm>
            <a:off x="10272198" y="6396335"/>
            <a:ext cx="3300761" cy="461665"/>
          </a:xfrm>
          <a:prstGeom prst="rect">
            <a:avLst/>
          </a:prstGeom>
          <a:noFill/>
        </p:spPr>
        <p:txBody>
          <a:bodyPr wrap="square" rtlCol="0">
            <a:spAutoFit/>
          </a:bodyPr>
          <a:lstStyle/>
          <a:p>
            <a:r>
              <a:rPr lang="en-US" sz="2400" dirty="0"/>
              <a:t>Policy 3A-9</a:t>
            </a:r>
          </a:p>
        </p:txBody>
      </p:sp>
      <p:sp>
        <p:nvSpPr>
          <p:cNvPr id="7" name="Title 21">
            <a:extLst>
              <a:ext uri="{FF2B5EF4-FFF2-40B4-BE49-F238E27FC236}">
                <a16:creationId xmlns:a16="http://schemas.microsoft.com/office/drawing/2014/main" id="{56931580-CF31-8C6A-4C1D-3AA207D35013}"/>
              </a:ext>
            </a:extLst>
          </p:cNvPr>
          <p:cNvSpPr txBox="1">
            <a:spLocks/>
          </p:cNvSpPr>
          <p:nvPr/>
        </p:nvSpPr>
        <p:spPr>
          <a:xfrm>
            <a:off x="538843" y="309068"/>
            <a:ext cx="11114314" cy="800101"/>
          </a:xfrm>
          <a:prstGeom prst="rect">
            <a:avLst/>
          </a:prstGeom>
          <a:noFill/>
        </p:spPr>
        <p:txBody>
          <a:bodyPr vert="horz" lIns="0" tIns="45720" rIns="0" bIns="45720" rtlCol="0" anchor="b">
            <a:normAutofit/>
          </a:bodyPr>
          <a:lstStyle>
            <a:lvl1pPr algn="l" defTabSz="914400" rtl="0" eaLnBrk="1" latinLnBrk="0" hangingPunct="1">
              <a:lnSpc>
                <a:spcPct val="90000"/>
              </a:lnSpc>
              <a:spcBef>
                <a:spcPct val="0"/>
              </a:spcBef>
              <a:buNone/>
              <a:defRPr sz="2700" kern="1200">
                <a:solidFill>
                  <a:schemeClr val="tx1"/>
                </a:solidFill>
                <a:latin typeface="+mj-lt"/>
                <a:ea typeface="+mj-ea"/>
                <a:cs typeface="+mj-cs"/>
              </a:defRPr>
            </a:lvl1pPr>
          </a:lstStyle>
          <a:p>
            <a:pPr algn="ctr"/>
            <a:r>
              <a:rPr lang="en-US" sz="4000" b="1" dirty="0">
                <a:solidFill>
                  <a:srgbClr val="045594"/>
                </a:solidFill>
              </a:rPr>
              <a:t>Cost Estimate: PM’s Responsibilities </a:t>
            </a:r>
          </a:p>
        </p:txBody>
      </p:sp>
      <p:grpSp>
        <p:nvGrpSpPr>
          <p:cNvPr id="18" name="Group 17">
            <a:extLst>
              <a:ext uri="{FF2B5EF4-FFF2-40B4-BE49-F238E27FC236}">
                <a16:creationId xmlns:a16="http://schemas.microsoft.com/office/drawing/2014/main" id="{FA21FE1A-F799-FB25-F48A-A64BF2922DC6}"/>
              </a:ext>
            </a:extLst>
          </p:cNvPr>
          <p:cNvGrpSpPr/>
          <p:nvPr/>
        </p:nvGrpSpPr>
        <p:grpSpPr>
          <a:xfrm>
            <a:off x="-435980" y="1766467"/>
            <a:ext cx="12845970" cy="2651134"/>
            <a:chOff x="-435980" y="1766467"/>
            <a:chExt cx="12845970" cy="2651134"/>
          </a:xfrm>
        </p:grpSpPr>
        <p:pic>
          <p:nvPicPr>
            <p:cNvPr id="4" name="Picture 3">
              <a:extLst>
                <a:ext uri="{FF2B5EF4-FFF2-40B4-BE49-F238E27FC236}">
                  <a16:creationId xmlns:a16="http://schemas.microsoft.com/office/drawing/2014/main" id="{0D596BCD-36DE-D2BC-7878-9433F1C587F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96076" y="1943100"/>
              <a:ext cx="12190391" cy="2302774"/>
            </a:xfrm>
            <a:prstGeom prst="rect">
              <a:avLst/>
            </a:prstGeom>
          </p:spPr>
        </p:pic>
        <p:sp>
          <p:nvSpPr>
            <p:cNvPr id="17" name="Rectangle 16">
              <a:extLst>
                <a:ext uri="{FF2B5EF4-FFF2-40B4-BE49-F238E27FC236}">
                  <a16:creationId xmlns:a16="http://schemas.microsoft.com/office/drawing/2014/main" id="{C97F0450-545E-0038-2190-10E94E904537}"/>
                </a:ext>
              </a:extLst>
            </p:cNvPr>
            <p:cNvSpPr/>
            <p:nvPr/>
          </p:nvSpPr>
          <p:spPr>
            <a:xfrm>
              <a:off x="-435980" y="4197983"/>
              <a:ext cx="12627980" cy="21961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00132A3D-117C-1C9A-66C4-CA93D4E43E4C}"/>
                </a:ext>
              </a:extLst>
            </p:cNvPr>
            <p:cNvSpPr/>
            <p:nvPr/>
          </p:nvSpPr>
          <p:spPr>
            <a:xfrm>
              <a:off x="-217990" y="1766467"/>
              <a:ext cx="12627980" cy="21961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 name="Group 4">
            <a:extLst>
              <a:ext uri="{FF2B5EF4-FFF2-40B4-BE49-F238E27FC236}">
                <a16:creationId xmlns:a16="http://schemas.microsoft.com/office/drawing/2014/main" id="{CE2BACBD-3B8B-32DC-9750-CF95D6CF021A}"/>
              </a:ext>
            </a:extLst>
          </p:cNvPr>
          <p:cNvGrpSpPr/>
          <p:nvPr/>
        </p:nvGrpSpPr>
        <p:grpSpPr>
          <a:xfrm>
            <a:off x="746578" y="2274729"/>
            <a:ext cx="6721022" cy="3553505"/>
            <a:chOff x="5943600" y="3629555"/>
            <a:chExt cx="6721022" cy="3553505"/>
          </a:xfrm>
        </p:grpSpPr>
        <p:sp>
          <p:nvSpPr>
            <p:cNvPr id="8" name="TextBox 7">
              <a:extLst>
                <a:ext uri="{FF2B5EF4-FFF2-40B4-BE49-F238E27FC236}">
                  <a16:creationId xmlns:a16="http://schemas.microsoft.com/office/drawing/2014/main" id="{05989661-CA53-C841-FA96-903CD3F9B561}"/>
                </a:ext>
              </a:extLst>
            </p:cNvPr>
            <p:cNvSpPr txBox="1"/>
            <p:nvPr/>
          </p:nvSpPr>
          <p:spPr>
            <a:xfrm>
              <a:off x="5943600" y="5613400"/>
              <a:ext cx="5588000" cy="1569660"/>
            </a:xfrm>
            <a:prstGeom prst="rect">
              <a:avLst/>
            </a:prstGeom>
            <a:solidFill>
              <a:srgbClr val="1C6F47"/>
            </a:solidFill>
            <a:ln w="41275">
              <a:solidFill>
                <a:srgbClr val="000000"/>
              </a:solidFill>
            </a:ln>
          </p:spPr>
          <p:txBody>
            <a:bodyPr wrap="square" rtlCol="0">
              <a:spAutoFit/>
            </a:bodyPr>
            <a:lstStyle/>
            <a:p>
              <a:pPr algn="ctr"/>
              <a:r>
                <a:rPr lang="en-US" sz="3200" b="1" dirty="0">
                  <a:solidFill>
                    <a:schemeClr val="bg1"/>
                  </a:solidFill>
                </a:rPr>
                <a:t>6 mos. Before FFPR request, if $10 million or greater since last update</a:t>
              </a:r>
            </a:p>
          </p:txBody>
        </p:sp>
        <p:grpSp>
          <p:nvGrpSpPr>
            <p:cNvPr id="11" name="Group 10">
              <a:extLst>
                <a:ext uri="{FF2B5EF4-FFF2-40B4-BE49-F238E27FC236}">
                  <a16:creationId xmlns:a16="http://schemas.microsoft.com/office/drawing/2014/main" id="{A3F9FB8B-C47E-D649-48F7-2D38C2D2E794}"/>
                </a:ext>
              </a:extLst>
            </p:cNvPr>
            <p:cNvGrpSpPr/>
            <p:nvPr/>
          </p:nvGrpSpPr>
          <p:grpSpPr>
            <a:xfrm>
              <a:off x="5969000" y="3629555"/>
              <a:ext cx="6695622" cy="1971145"/>
              <a:chOff x="5969000" y="3629555"/>
              <a:chExt cx="6695622" cy="1971145"/>
            </a:xfrm>
          </p:grpSpPr>
          <p:cxnSp>
            <p:nvCxnSpPr>
              <p:cNvPr id="12" name="Straight Connector 11">
                <a:extLst>
                  <a:ext uri="{FF2B5EF4-FFF2-40B4-BE49-F238E27FC236}">
                    <a16:creationId xmlns:a16="http://schemas.microsoft.com/office/drawing/2014/main" id="{633F4694-9FDC-650B-7FC6-270B06B730C9}"/>
                  </a:ext>
                </a:extLst>
              </p:cNvPr>
              <p:cNvCxnSpPr>
                <a:cxnSpLocks/>
              </p:cNvCxnSpPr>
              <p:nvPr/>
            </p:nvCxnSpPr>
            <p:spPr>
              <a:xfrm flipV="1">
                <a:off x="5969000" y="3629555"/>
                <a:ext cx="6695622" cy="1971145"/>
              </a:xfrm>
              <a:prstGeom prst="line">
                <a:avLst/>
              </a:prstGeom>
              <a:ln w="3175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98F1DFC2-BAAC-87AC-4545-DED3991984C3}"/>
                  </a:ext>
                </a:extLst>
              </p:cNvPr>
              <p:cNvCxnSpPr>
                <a:cxnSpLocks/>
              </p:cNvCxnSpPr>
              <p:nvPr/>
            </p:nvCxnSpPr>
            <p:spPr>
              <a:xfrm flipH="1">
                <a:off x="11531600" y="4699000"/>
                <a:ext cx="1133022" cy="901700"/>
              </a:xfrm>
              <a:prstGeom prst="line">
                <a:avLst/>
              </a:prstGeom>
              <a:ln w="31750">
                <a:solidFill>
                  <a:srgbClr val="000000"/>
                </a:solidFill>
              </a:ln>
            </p:spPr>
            <p:style>
              <a:lnRef idx="1">
                <a:schemeClr val="accent1"/>
              </a:lnRef>
              <a:fillRef idx="0">
                <a:schemeClr val="accent1"/>
              </a:fillRef>
              <a:effectRef idx="0">
                <a:schemeClr val="accent1"/>
              </a:effectRef>
              <a:fontRef idx="minor">
                <a:schemeClr val="tx1"/>
              </a:fontRef>
            </p:style>
          </p:cxnSp>
        </p:grpSp>
      </p:grpSp>
      <p:grpSp>
        <p:nvGrpSpPr>
          <p:cNvPr id="14" name="Group 13">
            <a:extLst>
              <a:ext uri="{FF2B5EF4-FFF2-40B4-BE49-F238E27FC236}">
                <a16:creationId xmlns:a16="http://schemas.microsoft.com/office/drawing/2014/main" id="{53634DC4-EEC6-6F0F-7ADA-C6A0DFA95025}"/>
              </a:ext>
            </a:extLst>
          </p:cNvPr>
          <p:cNvGrpSpPr/>
          <p:nvPr/>
        </p:nvGrpSpPr>
        <p:grpSpPr>
          <a:xfrm>
            <a:off x="6506315" y="3849941"/>
            <a:ext cx="5588000" cy="2484476"/>
            <a:chOff x="5943600" y="4698584"/>
            <a:chExt cx="5588000" cy="2484476"/>
          </a:xfrm>
        </p:grpSpPr>
        <p:sp>
          <p:nvSpPr>
            <p:cNvPr id="2" name="TextBox 1">
              <a:extLst>
                <a:ext uri="{FF2B5EF4-FFF2-40B4-BE49-F238E27FC236}">
                  <a16:creationId xmlns:a16="http://schemas.microsoft.com/office/drawing/2014/main" id="{7461B024-B784-7246-5955-C1B88EBAA81C}"/>
                </a:ext>
              </a:extLst>
            </p:cNvPr>
            <p:cNvSpPr txBox="1"/>
            <p:nvPr/>
          </p:nvSpPr>
          <p:spPr>
            <a:xfrm>
              <a:off x="5943600" y="5613400"/>
              <a:ext cx="5588000" cy="1569660"/>
            </a:xfrm>
            <a:prstGeom prst="rect">
              <a:avLst/>
            </a:prstGeom>
            <a:solidFill>
              <a:srgbClr val="FFC000"/>
            </a:solidFill>
            <a:ln w="41275">
              <a:solidFill>
                <a:srgbClr val="000000"/>
              </a:solidFill>
            </a:ln>
          </p:spPr>
          <p:txBody>
            <a:bodyPr wrap="square" rtlCol="0">
              <a:spAutoFit/>
            </a:bodyPr>
            <a:lstStyle/>
            <a:p>
              <a:pPr algn="ctr"/>
              <a:r>
                <a:rPr lang="en-US" sz="3200" b="1" dirty="0">
                  <a:solidFill>
                    <a:srgbClr val="000000"/>
                  </a:solidFill>
                </a:rPr>
                <a:t>After FFPR Report Plan Revisions Affecting Costs have been made</a:t>
              </a:r>
            </a:p>
          </p:txBody>
        </p:sp>
        <p:grpSp>
          <p:nvGrpSpPr>
            <p:cNvPr id="13" name="Group 12">
              <a:extLst>
                <a:ext uri="{FF2B5EF4-FFF2-40B4-BE49-F238E27FC236}">
                  <a16:creationId xmlns:a16="http://schemas.microsoft.com/office/drawing/2014/main" id="{F2C85D69-8B9C-DC43-9242-D61D33C36850}"/>
                </a:ext>
              </a:extLst>
            </p:cNvPr>
            <p:cNvGrpSpPr/>
            <p:nvPr/>
          </p:nvGrpSpPr>
          <p:grpSpPr>
            <a:xfrm>
              <a:off x="5969000" y="4698584"/>
              <a:ext cx="5562600" cy="902116"/>
              <a:chOff x="5969000" y="4698584"/>
              <a:chExt cx="5562600" cy="902116"/>
            </a:xfrm>
          </p:grpSpPr>
          <p:cxnSp>
            <p:nvCxnSpPr>
              <p:cNvPr id="9" name="Straight Connector 8">
                <a:extLst>
                  <a:ext uri="{FF2B5EF4-FFF2-40B4-BE49-F238E27FC236}">
                    <a16:creationId xmlns:a16="http://schemas.microsoft.com/office/drawing/2014/main" id="{3BD329DE-D556-DB27-F963-EBE5B870A8DE}"/>
                  </a:ext>
                </a:extLst>
              </p:cNvPr>
              <p:cNvCxnSpPr/>
              <p:nvPr/>
            </p:nvCxnSpPr>
            <p:spPr>
              <a:xfrm flipV="1">
                <a:off x="5969000" y="4699000"/>
                <a:ext cx="2159000" cy="901700"/>
              </a:xfrm>
              <a:prstGeom prst="line">
                <a:avLst/>
              </a:prstGeom>
              <a:ln w="3175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80F3F3F4-60E1-05D6-6993-EF891373D0A1}"/>
                  </a:ext>
                </a:extLst>
              </p:cNvPr>
              <p:cNvCxnSpPr>
                <a:cxnSpLocks/>
              </p:cNvCxnSpPr>
              <p:nvPr/>
            </p:nvCxnSpPr>
            <p:spPr>
              <a:xfrm>
                <a:off x="9575800" y="4698584"/>
                <a:ext cx="1955800" cy="902116"/>
              </a:xfrm>
              <a:prstGeom prst="line">
                <a:avLst/>
              </a:prstGeom>
              <a:ln w="31750">
                <a:solidFill>
                  <a:srgbClr val="000000"/>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400136951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500" fill="hold"/>
                                        <p:tgtEl>
                                          <p:spTgt spid="5"/>
                                        </p:tgtEl>
                                        <p:attrNameLst>
                                          <p:attrName>ppt_w</p:attrName>
                                        </p:attrNameLst>
                                      </p:cBhvr>
                                      <p:tavLst>
                                        <p:tav tm="0">
                                          <p:val>
                                            <p:fltVal val="0"/>
                                          </p:val>
                                        </p:tav>
                                        <p:tav tm="100000">
                                          <p:val>
                                            <p:strVal val="#ppt_w"/>
                                          </p:val>
                                        </p:tav>
                                      </p:tavLst>
                                    </p:anim>
                                    <p:anim calcmode="lin" valueType="num">
                                      <p:cBhvr>
                                        <p:cTn id="8" dur="1500" fill="hold"/>
                                        <p:tgtEl>
                                          <p:spTgt spid="5"/>
                                        </p:tgtEl>
                                        <p:attrNameLst>
                                          <p:attrName>ppt_h</p:attrName>
                                        </p:attrNameLst>
                                      </p:cBhvr>
                                      <p:tavLst>
                                        <p:tav tm="0">
                                          <p:val>
                                            <p:fltVal val="0"/>
                                          </p:val>
                                        </p:tav>
                                        <p:tav tm="100000">
                                          <p:val>
                                            <p:strVal val="#ppt_h"/>
                                          </p:val>
                                        </p:tav>
                                      </p:tavLst>
                                    </p:anim>
                                    <p:animEffect transition="in" filter="fade">
                                      <p:cBhvr>
                                        <p:cTn id="9" dur="1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p:cTn id="14" dur="1500" fill="hold"/>
                                        <p:tgtEl>
                                          <p:spTgt spid="14"/>
                                        </p:tgtEl>
                                        <p:attrNameLst>
                                          <p:attrName>ppt_w</p:attrName>
                                        </p:attrNameLst>
                                      </p:cBhvr>
                                      <p:tavLst>
                                        <p:tav tm="0">
                                          <p:val>
                                            <p:fltVal val="0"/>
                                          </p:val>
                                        </p:tav>
                                        <p:tav tm="100000">
                                          <p:val>
                                            <p:strVal val="#ppt_w"/>
                                          </p:val>
                                        </p:tav>
                                      </p:tavLst>
                                    </p:anim>
                                    <p:anim calcmode="lin" valueType="num">
                                      <p:cBhvr>
                                        <p:cTn id="15" dur="1500" fill="hold"/>
                                        <p:tgtEl>
                                          <p:spTgt spid="14"/>
                                        </p:tgtEl>
                                        <p:attrNameLst>
                                          <p:attrName>ppt_h</p:attrName>
                                        </p:attrNameLst>
                                      </p:cBhvr>
                                      <p:tavLst>
                                        <p:tav tm="0">
                                          <p:val>
                                            <p:fltVal val="0"/>
                                          </p:val>
                                        </p:tav>
                                        <p:tav tm="100000">
                                          <p:val>
                                            <p:strVal val="#ppt_h"/>
                                          </p:val>
                                        </p:tav>
                                      </p:tavLst>
                                    </p:anim>
                                    <p:animEffect transition="in" filter="fade">
                                      <p:cBhvr>
                                        <p:cTn id="16" dur="1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F6CB68E-B0BE-54F8-4DFC-494BD3FE3989}"/>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F4274634-0F64-4C2C-777F-305DA6015C7E}"/>
              </a:ext>
            </a:extLst>
          </p:cNvPr>
          <p:cNvSpPr txBox="1"/>
          <p:nvPr/>
        </p:nvSpPr>
        <p:spPr>
          <a:xfrm>
            <a:off x="120983" y="1524827"/>
            <a:ext cx="10993244" cy="1569660"/>
          </a:xfrm>
          <a:prstGeom prst="rect">
            <a:avLst/>
          </a:prstGeom>
          <a:noFill/>
        </p:spPr>
        <p:txBody>
          <a:bodyPr wrap="square" rtlCol="0">
            <a:spAutoFit/>
          </a:bodyPr>
          <a:lstStyle/>
          <a:p>
            <a:pPr marL="285750" indent="-285750">
              <a:buFont typeface="Arial" panose="020B0604020202020204" pitchFamily="34" charset="0"/>
              <a:buChar char="•"/>
            </a:pPr>
            <a:r>
              <a:rPr lang="en-US" sz="3200" dirty="0">
                <a:solidFill>
                  <a:srgbClr val="000000"/>
                </a:solidFill>
              </a:rPr>
              <a:t>Per Table 1 in GDOT Policy 3A-9: </a:t>
            </a:r>
            <a:r>
              <a:rPr lang="en-US" sz="3200" b="1" dirty="0">
                <a:solidFill>
                  <a:srgbClr val="045594"/>
                </a:solidFill>
              </a:rPr>
              <a:t>Annual Update</a:t>
            </a:r>
          </a:p>
          <a:p>
            <a:pPr marL="742950" lvl="1" indent="-285750">
              <a:buFont typeface="Arial" panose="020B0604020202020204" pitchFamily="34" charset="0"/>
              <a:buChar char="•"/>
            </a:pPr>
            <a:endParaRPr lang="en-US" sz="3200" dirty="0">
              <a:solidFill>
                <a:srgbClr val="000000"/>
              </a:solidFill>
            </a:endParaRPr>
          </a:p>
          <a:p>
            <a:pPr lvl="1"/>
            <a:endParaRPr lang="en-US" sz="3200" dirty="0">
              <a:solidFill>
                <a:srgbClr val="000000"/>
              </a:solidFill>
            </a:endParaRPr>
          </a:p>
        </p:txBody>
      </p:sp>
      <p:sp>
        <p:nvSpPr>
          <p:cNvPr id="6" name="TextBox 5">
            <a:extLst>
              <a:ext uri="{FF2B5EF4-FFF2-40B4-BE49-F238E27FC236}">
                <a16:creationId xmlns:a16="http://schemas.microsoft.com/office/drawing/2014/main" id="{33D3057A-95E2-D65C-3BC2-EF421A3FBE76}"/>
              </a:ext>
            </a:extLst>
          </p:cNvPr>
          <p:cNvSpPr txBox="1"/>
          <p:nvPr/>
        </p:nvSpPr>
        <p:spPr>
          <a:xfrm>
            <a:off x="10272198" y="6396335"/>
            <a:ext cx="3300761" cy="461665"/>
          </a:xfrm>
          <a:prstGeom prst="rect">
            <a:avLst/>
          </a:prstGeom>
          <a:noFill/>
        </p:spPr>
        <p:txBody>
          <a:bodyPr wrap="square" rtlCol="0">
            <a:spAutoFit/>
          </a:bodyPr>
          <a:lstStyle/>
          <a:p>
            <a:r>
              <a:rPr lang="en-US" sz="2400" dirty="0"/>
              <a:t>Policy 3A-9</a:t>
            </a:r>
          </a:p>
        </p:txBody>
      </p:sp>
      <p:sp>
        <p:nvSpPr>
          <p:cNvPr id="7" name="Title 21">
            <a:extLst>
              <a:ext uri="{FF2B5EF4-FFF2-40B4-BE49-F238E27FC236}">
                <a16:creationId xmlns:a16="http://schemas.microsoft.com/office/drawing/2014/main" id="{5D331183-AB36-25C3-9852-41A222E5F840}"/>
              </a:ext>
            </a:extLst>
          </p:cNvPr>
          <p:cNvSpPr txBox="1">
            <a:spLocks/>
          </p:cNvSpPr>
          <p:nvPr/>
        </p:nvSpPr>
        <p:spPr>
          <a:xfrm>
            <a:off x="538843" y="405272"/>
            <a:ext cx="11114314" cy="800101"/>
          </a:xfrm>
          <a:prstGeom prst="rect">
            <a:avLst/>
          </a:prstGeom>
          <a:noFill/>
        </p:spPr>
        <p:txBody>
          <a:bodyPr vert="horz" lIns="0" tIns="45720" rIns="0" bIns="45720" rtlCol="0" anchor="b">
            <a:normAutofit/>
          </a:bodyPr>
          <a:lstStyle>
            <a:lvl1pPr algn="l" defTabSz="914400" rtl="0" eaLnBrk="1" latinLnBrk="0" hangingPunct="1">
              <a:lnSpc>
                <a:spcPct val="90000"/>
              </a:lnSpc>
              <a:spcBef>
                <a:spcPct val="0"/>
              </a:spcBef>
              <a:buNone/>
              <a:defRPr sz="2700" kern="1200">
                <a:solidFill>
                  <a:schemeClr val="tx1"/>
                </a:solidFill>
                <a:latin typeface="+mj-lt"/>
                <a:ea typeface="+mj-ea"/>
                <a:cs typeface="+mj-cs"/>
              </a:defRPr>
            </a:lvl1pPr>
          </a:lstStyle>
          <a:p>
            <a:pPr algn="ctr"/>
            <a:r>
              <a:rPr lang="en-US" sz="4000" b="1" dirty="0">
                <a:solidFill>
                  <a:srgbClr val="045594"/>
                </a:solidFill>
              </a:rPr>
              <a:t>Cost Estimate: PM’s Responsibilities </a:t>
            </a:r>
          </a:p>
        </p:txBody>
      </p:sp>
      <p:grpSp>
        <p:nvGrpSpPr>
          <p:cNvPr id="12" name="Group 11">
            <a:extLst>
              <a:ext uri="{FF2B5EF4-FFF2-40B4-BE49-F238E27FC236}">
                <a16:creationId xmlns:a16="http://schemas.microsoft.com/office/drawing/2014/main" id="{1A4EAF84-5B4B-5DB2-4662-FFE02920F97B}"/>
              </a:ext>
            </a:extLst>
          </p:cNvPr>
          <p:cNvGrpSpPr/>
          <p:nvPr/>
        </p:nvGrpSpPr>
        <p:grpSpPr>
          <a:xfrm>
            <a:off x="-435980" y="2314629"/>
            <a:ext cx="12752185" cy="1569660"/>
            <a:chOff x="-435980" y="2314629"/>
            <a:chExt cx="12752185" cy="1569660"/>
          </a:xfrm>
        </p:grpSpPr>
        <p:grpSp>
          <p:nvGrpSpPr>
            <p:cNvPr id="8" name="Group 7">
              <a:extLst>
                <a:ext uri="{FF2B5EF4-FFF2-40B4-BE49-F238E27FC236}">
                  <a16:creationId xmlns:a16="http://schemas.microsoft.com/office/drawing/2014/main" id="{6F3D696D-3836-CBBD-D237-8C40B1CD6600}"/>
                </a:ext>
              </a:extLst>
            </p:cNvPr>
            <p:cNvGrpSpPr/>
            <p:nvPr/>
          </p:nvGrpSpPr>
          <p:grpSpPr>
            <a:xfrm>
              <a:off x="-311775" y="2314629"/>
              <a:ext cx="12627980" cy="1374352"/>
              <a:chOff x="-311775" y="2314629"/>
              <a:chExt cx="12627980" cy="1374352"/>
            </a:xfrm>
          </p:grpSpPr>
          <p:pic>
            <p:nvPicPr>
              <p:cNvPr id="4" name="Picture 3">
                <a:extLst>
                  <a:ext uri="{FF2B5EF4-FFF2-40B4-BE49-F238E27FC236}">
                    <a16:creationId xmlns:a16="http://schemas.microsoft.com/office/drawing/2014/main" id="{5ABA5D21-6714-0D6B-C217-E096A737DEC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2499993"/>
                <a:ext cx="12190391" cy="1188988"/>
              </a:xfrm>
              <a:prstGeom prst="rect">
                <a:avLst/>
              </a:prstGeom>
            </p:spPr>
          </p:pic>
          <p:sp>
            <p:nvSpPr>
              <p:cNvPr id="5" name="Rectangle 4">
                <a:extLst>
                  <a:ext uri="{FF2B5EF4-FFF2-40B4-BE49-F238E27FC236}">
                    <a16:creationId xmlns:a16="http://schemas.microsoft.com/office/drawing/2014/main" id="{88165948-518E-A5AF-6659-BEAF41909B87}"/>
                  </a:ext>
                </a:extLst>
              </p:cNvPr>
              <p:cNvSpPr/>
              <p:nvPr/>
            </p:nvSpPr>
            <p:spPr>
              <a:xfrm>
                <a:off x="-311775" y="2314629"/>
                <a:ext cx="12627980" cy="21961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Rectangle 10">
              <a:extLst>
                <a:ext uri="{FF2B5EF4-FFF2-40B4-BE49-F238E27FC236}">
                  <a16:creationId xmlns:a16="http://schemas.microsoft.com/office/drawing/2014/main" id="{97FE375B-4158-6D17-A865-765B8495B20A}"/>
                </a:ext>
              </a:extLst>
            </p:cNvPr>
            <p:cNvSpPr/>
            <p:nvPr/>
          </p:nvSpPr>
          <p:spPr>
            <a:xfrm>
              <a:off x="-435980" y="3664671"/>
              <a:ext cx="12627980" cy="21961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4" name="Group 13">
            <a:extLst>
              <a:ext uri="{FF2B5EF4-FFF2-40B4-BE49-F238E27FC236}">
                <a16:creationId xmlns:a16="http://schemas.microsoft.com/office/drawing/2014/main" id="{1A208B21-645D-2F87-A9EC-FE31977A2D21}"/>
              </a:ext>
            </a:extLst>
          </p:cNvPr>
          <p:cNvGrpSpPr/>
          <p:nvPr/>
        </p:nvGrpSpPr>
        <p:grpSpPr>
          <a:xfrm>
            <a:off x="6334578" y="3223053"/>
            <a:ext cx="5588000" cy="2484476"/>
            <a:chOff x="5943600" y="4698584"/>
            <a:chExt cx="5588000" cy="2484476"/>
          </a:xfrm>
        </p:grpSpPr>
        <p:sp>
          <p:nvSpPr>
            <p:cNvPr id="2" name="TextBox 1">
              <a:extLst>
                <a:ext uri="{FF2B5EF4-FFF2-40B4-BE49-F238E27FC236}">
                  <a16:creationId xmlns:a16="http://schemas.microsoft.com/office/drawing/2014/main" id="{4116CD97-E38A-0F89-4D39-30A1B040B947}"/>
                </a:ext>
              </a:extLst>
            </p:cNvPr>
            <p:cNvSpPr txBox="1"/>
            <p:nvPr/>
          </p:nvSpPr>
          <p:spPr>
            <a:xfrm>
              <a:off x="5943600" y="5613400"/>
              <a:ext cx="5588000" cy="1569660"/>
            </a:xfrm>
            <a:prstGeom prst="rect">
              <a:avLst/>
            </a:prstGeom>
            <a:solidFill>
              <a:srgbClr val="FFC000"/>
            </a:solidFill>
            <a:ln w="41275">
              <a:solidFill>
                <a:srgbClr val="000000"/>
              </a:solidFill>
            </a:ln>
          </p:spPr>
          <p:txBody>
            <a:bodyPr wrap="square" rtlCol="0">
              <a:spAutoFit/>
            </a:bodyPr>
            <a:lstStyle/>
            <a:p>
              <a:pPr algn="ctr"/>
              <a:r>
                <a:rPr lang="en-US" sz="3200" b="1" dirty="0">
                  <a:solidFill>
                    <a:srgbClr val="000000"/>
                  </a:solidFill>
                </a:rPr>
                <a:t>Due between 120 and 60 calendar days prior to June 30th</a:t>
              </a:r>
            </a:p>
          </p:txBody>
        </p:sp>
        <p:grpSp>
          <p:nvGrpSpPr>
            <p:cNvPr id="13" name="Group 12">
              <a:extLst>
                <a:ext uri="{FF2B5EF4-FFF2-40B4-BE49-F238E27FC236}">
                  <a16:creationId xmlns:a16="http://schemas.microsoft.com/office/drawing/2014/main" id="{9A55AA8F-4088-13B5-5FB1-C7ED40D5662A}"/>
                </a:ext>
              </a:extLst>
            </p:cNvPr>
            <p:cNvGrpSpPr/>
            <p:nvPr/>
          </p:nvGrpSpPr>
          <p:grpSpPr>
            <a:xfrm>
              <a:off x="5969000" y="4698584"/>
              <a:ext cx="5562600" cy="902116"/>
              <a:chOff x="5969000" y="4698584"/>
              <a:chExt cx="5562600" cy="902116"/>
            </a:xfrm>
          </p:grpSpPr>
          <p:cxnSp>
            <p:nvCxnSpPr>
              <p:cNvPr id="9" name="Straight Connector 8">
                <a:extLst>
                  <a:ext uri="{FF2B5EF4-FFF2-40B4-BE49-F238E27FC236}">
                    <a16:creationId xmlns:a16="http://schemas.microsoft.com/office/drawing/2014/main" id="{80317B96-D9E2-144E-037D-4B15206EF087}"/>
                  </a:ext>
                </a:extLst>
              </p:cNvPr>
              <p:cNvCxnSpPr/>
              <p:nvPr/>
            </p:nvCxnSpPr>
            <p:spPr>
              <a:xfrm flipV="1">
                <a:off x="5969000" y="4699000"/>
                <a:ext cx="2159000" cy="901700"/>
              </a:xfrm>
              <a:prstGeom prst="line">
                <a:avLst/>
              </a:prstGeom>
              <a:ln w="3175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2E8C922D-F5D0-8DEA-590C-D003A28B1E00}"/>
                  </a:ext>
                </a:extLst>
              </p:cNvPr>
              <p:cNvCxnSpPr>
                <a:cxnSpLocks/>
              </p:cNvCxnSpPr>
              <p:nvPr/>
            </p:nvCxnSpPr>
            <p:spPr>
              <a:xfrm>
                <a:off x="9575800" y="4698584"/>
                <a:ext cx="1955800" cy="902116"/>
              </a:xfrm>
              <a:prstGeom prst="line">
                <a:avLst/>
              </a:prstGeom>
              <a:ln w="31750">
                <a:solidFill>
                  <a:srgbClr val="000000"/>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313780543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500" fill="hold"/>
                                        <p:tgtEl>
                                          <p:spTgt spid="14"/>
                                        </p:tgtEl>
                                        <p:attrNameLst>
                                          <p:attrName>ppt_w</p:attrName>
                                        </p:attrNameLst>
                                      </p:cBhvr>
                                      <p:tavLst>
                                        <p:tav tm="0">
                                          <p:val>
                                            <p:fltVal val="0"/>
                                          </p:val>
                                        </p:tav>
                                        <p:tav tm="100000">
                                          <p:val>
                                            <p:strVal val="#ppt_w"/>
                                          </p:val>
                                        </p:tav>
                                      </p:tavLst>
                                    </p:anim>
                                    <p:anim calcmode="lin" valueType="num">
                                      <p:cBhvr>
                                        <p:cTn id="8" dur="1500" fill="hold"/>
                                        <p:tgtEl>
                                          <p:spTgt spid="14"/>
                                        </p:tgtEl>
                                        <p:attrNameLst>
                                          <p:attrName>ppt_h</p:attrName>
                                        </p:attrNameLst>
                                      </p:cBhvr>
                                      <p:tavLst>
                                        <p:tav tm="0">
                                          <p:val>
                                            <p:fltVal val="0"/>
                                          </p:val>
                                        </p:tav>
                                        <p:tav tm="100000">
                                          <p:val>
                                            <p:strVal val="#ppt_h"/>
                                          </p:val>
                                        </p:tav>
                                      </p:tavLst>
                                    </p:anim>
                                    <p:animEffect transition="in" filter="fade">
                                      <p:cBhvr>
                                        <p:cTn id="9" dur="1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E730330-06FD-BE68-BDCE-9946BEE39460}"/>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36EEB9C6-4A0D-E0A5-F00A-A58B49673D80}"/>
              </a:ext>
            </a:extLst>
          </p:cNvPr>
          <p:cNvSpPr txBox="1"/>
          <p:nvPr/>
        </p:nvSpPr>
        <p:spPr>
          <a:xfrm>
            <a:off x="381000" y="1240704"/>
            <a:ext cx="10658475" cy="2554545"/>
          </a:xfrm>
          <a:prstGeom prst="rect">
            <a:avLst/>
          </a:prstGeom>
          <a:noFill/>
        </p:spPr>
        <p:txBody>
          <a:bodyPr wrap="square" rtlCol="0">
            <a:spAutoFit/>
          </a:bodyPr>
          <a:lstStyle/>
          <a:p>
            <a:pPr marL="285750" indent="-285750">
              <a:buFont typeface="Arial" panose="020B0604020202020204" pitchFamily="34" charset="0"/>
              <a:buChar char="•"/>
            </a:pPr>
            <a:r>
              <a:rPr lang="en-US" sz="3200" dirty="0">
                <a:solidFill>
                  <a:srgbClr val="000000"/>
                </a:solidFill>
              </a:rPr>
              <a:t>Per Table 1 in GDOT Policy 3A-9: </a:t>
            </a:r>
          </a:p>
          <a:p>
            <a:r>
              <a:rPr lang="en-US" sz="3200" b="1" dirty="0">
                <a:solidFill>
                  <a:srgbClr val="000000"/>
                </a:solidFill>
              </a:rPr>
              <a:t>  </a:t>
            </a:r>
            <a:r>
              <a:rPr lang="en-US" sz="3200" b="1" dirty="0">
                <a:solidFill>
                  <a:srgbClr val="045594"/>
                </a:solidFill>
              </a:rPr>
              <a:t>Cost Increase/Decrease  &amp; STIP/TIP Amendment or  </a:t>
            </a:r>
          </a:p>
          <a:p>
            <a:r>
              <a:rPr lang="en-US" sz="3200" b="1" dirty="0">
                <a:solidFill>
                  <a:srgbClr val="045594"/>
                </a:solidFill>
              </a:rPr>
              <a:t>  Modification </a:t>
            </a:r>
          </a:p>
          <a:p>
            <a:pPr marL="742950" lvl="1" indent="-285750">
              <a:buFont typeface="Arial" panose="020B0604020202020204" pitchFamily="34" charset="0"/>
              <a:buChar char="•"/>
            </a:pPr>
            <a:endParaRPr lang="en-US" sz="3200" dirty="0">
              <a:solidFill>
                <a:srgbClr val="045594"/>
              </a:solidFill>
            </a:endParaRPr>
          </a:p>
          <a:p>
            <a:pPr lvl="1"/>
            <a:endParaRPr lang="en-US" sz="3200" dirty="0">
              <a:solidFill>
                <a:srgbClr val="000000"/>
              </a:solidFill>
            </a:endParaRPr>
          </a:p>
        </p:txBody>
      </p:sp>
      <p:sp>
        <p:nvSpPr>
          <p:cNvPr id="6" name="TextBox 5">
            <a:extLst>
              <a:ext uri="{FF2B5EF4-FFF2-40B4-BE49-F238E27FC236}">
                <a16:creationId xmlns:a16="http://schemas.microsoft.com/office/drawing/2014/main" id="{1197697A-C1B7-5BC7-3E24-6E1D0108CCB9}"/>
              </a:ext>
            </a:extLst>
          </p:cNvPr>
          <p:cNvSpPr txBox="1"/>
          <p:nvPr/>
        </p:nvSpPr>
        <p:spPr>
          <a:xfrm>
            <a:off x="10272198" y="6396335"/>
            <a:ext cx="3300761" cy="461665"/>
          </a:xfrm>
          <a:prstGeom prst="rect">
            <a:avLst/>
          </a:prstGeom>
          <a:noFill/>
        </p:spPr>
        <p:txBody>
          <a:bodyPr wrap="square" rtlCol="0">
            <a:spAutoFit/>
          </a:bodyPr>
          <a:lstStyle/>
          <a:p>
            <a:r>
              <a:rPr lang="en-US" sz="2400" dirty="0"/>
              <a:t>Policy 3A-9</a:t>
            </a:r>
          </a:p>
        </p:txBody>
      </p:sp>
      <p:sp>
        <p:nvSpPr>
          <p:cNvPr id="7" name="Title 21">
            <a:extLst>
              <a:ext uri="{FF2B5EF4-FFF2-40B4-BE49-F238E27FC236}">
                <a16:creationId xmlns:a16="http://schemas.microsoft.com/office/drawing/2014/main" id="{5C631B84-5124-521E-459E-C524933A6298}"/>
              </a:ext>
            </a:extLst>
          </p:cNvPr>
          <p:cNvSpPr txBox="1">
            <a:spLocks/>
          </p:cNvSpPr>
          <p:nvPr/>
        </p:nvSpPr>
        <p:spPr>
          <a:xfrm>
            <a:off x="538843" y="302718"/>
            <a:ext cx="11114314" cy="800101"/>
          </a:xfrm>
          <a:prstGeom prst="rect">
            <a:avLst/>
          </a:prstGeom>
          <a:noFill/>
        </p:spPr>
        <p:txBody>
          <a:bodyPr vert="horz" lIns="0" tIns="45720" rIns="0" bIns="45720" rtlCol="0" anchor="b">
            <a:normAutofit/>
          </a:bodyPr>
          <a:lstStyle>
            <a:lvl1pPr algn="l" defTabSz="914400" rtl="0" eaLnBrk="1" latinLnBrk="0" hangingPunct="1">
              <a:lnSpc>
                <a:spcPct val="90000"/>
              </a:lnSpc>
              <a:spcBef>
                <a:spcPct val="0"/>
              </a:spcBef>
              <a:buNone/>
              <a:defRPr sz="2700" kern="1200">
                <a:solidFill>
                  <a:schemeClr val="tx1"/>
                </a:solidFill>
                <a:latin typeface="+mj-lt"/>
                <a:ea typeface="+mj-ea"/>
                <a:cs typeface="+mj-cs"/>
              </a:defRPr>
            </a:lvl1pPr>
          </a:lstStyle>
          <a:p>
            <a:pPr algn="ctr"/>
            <a:r>
              <a:rPr lang="en-US" sz="4000" b="1" dirty="0">
                <a:solidFill>
                  <a:srgbClr val="045594"/>
                </a:solidFill>
              </a:rPr>
              <a:t>Cost Estimate: PM’s Responsibilities </a:t>
            </a:r>
          </a:p>
        </p:txBody>
      </p:sp>
      <p:grpSp>
        <p:nvGrpSpPr>
          <p:cNvPr id="17" name="Group 16">
            <a:extLst>
              <a:ext uri="{FF2B5EF4-FFF2-40B4-BE49-F238E27FC236}">
                <a16:creationId xmlns:a16="http://schemas.microsoft.com/office/drawing/2014/main" id="{EF8A212E-D67D-DF97-1E9A-0217D61C69AB}"/>
              </a:ext>
            </a:extLst>
          </p:cNvPr>
          <p:cNvGrpSpPr/>
          <p:nvPr/>
        </p:nvGrpSpPr>
        <p:grpSpPr>
          <a:xfrm>
            <a:off x="-323497" y="2769948"/>
            <a:ext cx="12627980" cy="1416642"/>
            <a:chOff x="-323497" y="2734994"/>
            <a:chExt cx="12627980" cy="1416642"/>
          </a:xfrm>
        </p:grpSpPr>
        <p:pic>
          <p:nvPicPr>
            <p:cNvPr id="4" name="Picture 3">
              <a:extLst>
                <a:ext uri="{FF2B5EF4-FFF2-40B4-BE49-F238E27FC236}">
                  <a16:creationId xmlns:a16="http://schemas.microsoft.com/office/drawing/2014/main" id="{127BA3FB-3459-367B-7304-78EA1101A9F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609" y="2775511"/>
              <a:ext cx="12190391" cy="1376125"/>
            </a:xfrm>
            <a:prstGeom prst="rect">
              <a:avLst/>
            </a:prstGeom>
          </p:spPr>
        </p:pic>
        <p:sp>
          <p:nvSpPr>
            <p:cNvPr id="16" name="Rectangle 15">
              <a:extLst>
                <a:ext uri="{FF2B5EF4-FFF2-40B4-BE49-F238E27FC236}">
                  <a16:creationId xmlns:a16="http://schemas.microsoft.com/office/drawing/2014/main" id="{8F3A43F7-EAEA-3BA0-0619-9220DD5A6660}"/>
                </a:ext>
              </a:extLst>
            </p:cNvPr>
            <p:cNvSpPr/>
            <p:nvPr/>
          </p:nvSpPr>
          <p:spPr>
            <a:xfrm>
              <a:off x="-323497" y="2734994"/>
              <a:ext cx="12627980" cy="5883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 name="Group 4">
            <a:extLst>
              <a:ext uri="{FF2B5EF4-FFF2-40B4-BE49-F238E27FC236}">
                <a16:creationId xmlns:a16="http://schemas.microsoft.com/office/drawing/2014/main" id="{C1AA6D51-616D-B8B7-1F6C-9683A2310BB8}"/>
              </a:ext>
            </a:extLst>
          </p:cNvPr>
          <p:cNvGrpSpPr/>
          <p:nvPr/>
        </p:nvGrpSpPr>
        <p:grpSpPr>
          <a:xfrm>
            <a:off x="538843" y="3185173"/>
            <a:ext cx="7547882" cy="3253589"/>
            <a:chOff x="5943600" y="3929471"/>
            <a:chExt cx="7547882" cy="3253589"/>
          </a:xfrm>
        </p:grpSpPr>
        <p:sp>
          <p:nvSpPr>
            <p:cNvPr id="8" name="TextBox 7">
              <a:extLst>
                <a:ext uri="{FF2B5EF4-FFF2-40B4-BE49-F238E27FC236}">
                  <a16:creationId xmlns:a16="http://schemas.microsoft.com/office/drawing/2014/main" id="{06BB7664-175A-51D1-D3F7-EAF6DD4901E3}"/>
                </a:ext>
              </a:extLst>
            </p:cNvPr>
            <p:cNvSpPr txBox="1"/>
            <p:nvPr/>
          </p:nvSpPr>
          <p:spPr>
            <a:xfrm>
              <a:off x="5943600" y="5613400"/>
              <a:ext cx="5588000" cy="1569660"/>
            </a:xfrm>
            <a:prstGeom prst="rect">
              <a:avLst/>
            </a:prstGeom>
            <a:solidFill>
              <a:srgbClr val="13784B"/>
            </a:solidFill>
            <a:ln w="41275">
              <a:solidFill>
                <a:srgbClr val="000000"/>
              </a:solidFill>
            </a:ln>
          </p:spPr>
          <p:txBody>
            <a:bodyPr wrap="square" rtlCol="0">
              <a:spAutoFit/>
            </a:bodyPr>
            <a:lstStyle/>
            <a:p>
              <a:pPr algn="ctr"/>
              <a:r>
                <a:rPr lang="en-US" sz="3200" b="1" dirty="0">
                  <a:solidFill>
                    <a:schemeClr val="bg1"/>
                  </a:solidFill>
                </a:rPr>
                <a:t>Scope or Design changes that Increase or Decrease the cost by ≥ 10%</a:t>
              </a:r>
            </a:p>
          </p:txBody>
        </p:sp>
        <p:grpSp>
          <p:nvGrpSpPr>
            <p:cNvPr id="11" name="Group 10">
              <a:extLst>
                <a:ext uri="{FF2B5EF4-FFF2-40B4-BE49-F238E27FC236}">
                  <a16:creationId xmlns:a16="http://schemas.microsoft.com/office/drawing/2014/main" id="{3ACD8FF8-3669-9381-A2EB-C0C1A74239D9}"/>
                </a:ext>
              </a:extLst>
            </p:cNvPr>
            <p:cNvGrpSpPr/>
            <p:nvPr/>
          </p:nvGrpSpPr>
          <p:grpSpPr>
            <a:xfrm>
              <a:off x="5969000" y="3929471"/>
              <a:ext cx="7522482" cy="1671229"/>
              <a:chOff x="5969000" y="3929471"/>
              <a:chExt cx="7522482" cy="1671229"/>
            </a:xfrm>
          </p:grpSpPr>
          <p:cxnSp>
            <p:nvCxnSpPr>
              <p:cNvPr id="12" name="Straight Connector 11">
                <a:extLst>
                  <a:ext uri="{FF2B5EF4-FFF2-40B4-BE49-F238E27FC236}">
                    <a16:creationId xmlns:a16="http://schemas.microsoft.com/office/drawing/2014/main" id="{7176659A-C309-9FC7-868E-E66F249FCEA8}"/>
                  </a:ext>
                </a:extLst>
              </p:cNvPr>
              <p:cNvCxnSpPr>
                <a:cxnSpLocks/>
              </p:cNvCxnSpPr>
              <p:nvPr/>
            </p:nvCxnSpPr>
            <p:spPr>
              <a:xfrm flipV="1">
                <a:off x="5969000" y="3929471"/>
                <a:ext cx="6979557" cy="1671229"/>
              </a:xfrm>
              <a:prstGeom prst="line">
                <a:avLst/>
              </a:prstGeom>
              <a:ln w="3175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C71AA36C-794F-7141-8216-94BEA9E5B2CE}"/>
                  </a:ext>
                </a:extLst>
              </p:cNvPr>
              <p:cNvCxnSpPr>
                <a:cxnSpLocks/>
              </p:cNvCxnSpPr>
              <p:nvPr/>
            </p:nvCxnSpPr>
            <p:spPr>
              <a:xfrm flipH="1">
                <a:off x="11531600" y="4082065"/>
                <a:ext cx="1959882" cy="1518635"/>
              </a:xfrm>
              <a:prstGeom prst="line">
                <a:avLst/>
              </a:prstGeom>
              <a:ln w="31750">
                <a:solidFill>
                  <a:srgbClr val="000000"/>
                </a:solidFill>
              </a:ln>
            </p:spPr>
            <p:style>
              <a:lnRef idx="1">
                <a:schemeClr val="accent1"/>
              </a:lnRef>
              <a:fillRef idx="0">
                <a:schemeClr val="accent1"/>
              </a:fillRef>
              <a:effectRef idx="0">
                <a:schemeClr val="accent1"/>
              </a:effectRef>
              <a:fontRef idx="minor">
                <a:schemeClr val="tx1"/>
              </a:fontRef>
            </p:style>
          </p:cxnSp>
        </p:grpSp>
      </p:grpSp>
      <p:grpSp>
        <p:nvGrpSpPr>
          <p:cNvPr id="14" name="Group 13">
            <a:extLst>
              <a:ext uri="{FF2B5EF4-FFF2-40B4-BE49-F238E27FC236}">
                <a16:creationId xmlns:a16="http://schemas.microsoft.com/office/drawing/2014/main" id="{1915DEAC-35C3-054A-A807-F8FB77155FAB}"/>
              </a:ext>
            </a:extLst>
          </p:cNvPr>
          <p:cNvGrpSpPr/>
          <p:nvPr/>
        </p:nvGrpSpPr>
        <p:grpSpPr>
          <a:xfrm>
            <a:off x="6497638" y="4020787"/>
            <a:ext cx="5588000" cy="2290779"/>
            <a:chOff x="5943600" y="4892281"/>
            <a:chExt cx="5588000" cy="2290779"/>
          </a:xfrm>
        </p:grpSpPr>
        <p:sp>
          <p:nvSpPr>
            <p:cNvPr id="2" name="TextBox 1">
              <a:extLst>
                <a:ext uri="{FF2B5EF4-FFF2-40B4-BE49-F238E27FC236}">
                  <a16:creationId xmlns:a16="http://schemas.microsoft.com/office/drawing/2014/main" id="{7476E595-25D0-B1B2-05A1-EB188126F57F}"/>
                </a:ext>
              </a:extLst>
            </p:cNvPr>
            <p:cNvSpPr txBox="1"/>
            <p:nvPr/>
          </p:nvSpPr>
          <p:spPr>
            <a:xfrm>
              <a:off x="5943600" y="5613400"/>
              <a:ext cx="5588000" cy="1569660"/>
            </a:xfrm>
            <a:prstGeom prst="rect">
              <a:avLst/>
            </a:prstGeom>
            <a:solidFill>
              <a:srgbClr val="FFC000"/>
            </a:solidFill>
            <a:ln w="41275">
              <a:solidFill>
                <a:srgbClr val="000000"/>
              </a:solidFill>
            </a:ln>
          </p:spPr>
          <p:txBody>
            <a:bodyPr wrap="square" rtlCol="0">
              <a:spAutoFit/>
            </a:bodyPr>
            <a:lstStyle/>
            <a:p>
              <a:pPr algn="ctr"/>
              <a:r>
                <a:rPr lang="en-US" sz="3200" b="1" dirty="0">
                  <a:solidFill>
                    <a:srgbClr val="000000"/>
                  </a:solidFill>
                </a:rPr>
                <a:t>Cost Increase &gt; $4 million or differs by 20% or more from STIP/TIP</a:t>
              </a:r>
            </a:p>
          </p:txBody>
        </p:sp>
        <p:grpSp>
          <p:nvGrpSpPr>
            <p:cNvPr id="13" name="Group 12">
              <a:extLst>
                <a:ext uri="{FF2B5EF4-FFF2-40B4-BE49-F238E27FC236}">
                  <a16:creationId xmlns:a16="http://schemas.microsoft.com/office/drawing/2014/main" id="{1B76B52F-FB65-2D5D-0E2F-86EE76F7BC4F}"/>
                </a:ext>
              </a:extLst>
            </p:cNvPr>
            <p:cNvGrpSpPr/>
            <p:nvPr/>
          </p:nvGrpSpPr>
          <p:grpSpPr>
            <a:xfrm>
              <a:off x="5969000" y="4892281"/>
              <a:ext cx="5562600" cy="708419"/>
              <a:chOff x="5969000" y="4892281"/>
              <a:chExt cx="5562600" cy="708419"/>
            </a:xfrm>
          </p:grpSpPr>
          <p:cxnSp>
            <p:nvCxnSpPr>
              <p:cNvPr id="9" name="Straight Connector 8">
                <a:extLst>
                  <a:ext uri="{FF2B5EF4-FFF2-40B4-BE49-F238E27FC236}">
                    <a16:creationId xmlns:a16="http://schemas.microsoft.com/office/drawing/2014/main" id="{E47E158A-E340-DAEC-58DD-8881BED30C94}"/>
                  </a:ext>
                </a:extLst>
              </p:cNvPr>
              <p:cNvCxnSpPr>
                <a:cxnSpLocks/>
              </p:cNvCxnSpPr>
              <p:nvPr/>
            </p:nvCxnSpPr>
            <p:spPr>
              <a:xfrm flipV="1">
                <a:off x="5969000" y="4954181"/>
                <a:ext cx="1020762" cy="646519"/>
              </a:xfrm>
              <a:prstGeom prst="line">
                <a:avLst/>
              </a:prstGeom>
              <a:ln w="3175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2F29B123-0007-311A-98EA-B1FF0C09CF1D}"/>
                  </a:ext>
                </a:extLst>
              </p:cNvPr>
              <p:cNvCxnSpPr>
                <a:cxnSpLocks/>
              </p:cNvCxnSpPr>
              <p:nvPr/>
            </p:nvCxnSpPr>
            <p:spPr>
              <a:xfrm>
                <a:off x="10668680" y="4892281"/>
                <a:ext cx="862920" cy="708419"/>
              </a:xfrm>
              <a:prstGeom prst="line">
                <a:avLst/>
              </a:prstGeom>
              <a:ln w="31750">
                <a:solidFill>
                  <a:srgbClr val="000000"/>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216729074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500" fill="hold"/>
                                        <p:tgtEl>
                                          <p:spTgt spid="5"/>
                                        </p:tgtEl>
                                        <p:attrNameLst>
                                          <p:attrName>ppt_w</p:attrName>
                                        </p:attrNameLst>
                                      </p:cBhvr>
                                      <p:tavLst>
                                        <p:tav tm="0">
                                          <p:val>
                                            <p:fltVal val="0"/>
                                          </p:val>
                                        </p:tav>
                                        <p:tav tm="100000">
                                          <p:val>
                                            <p:strVal val="#ppt_w"/>
                                          </p:val>
                                        </p:tav>
                                      </p:tavLst>
                                    </p:anim>
                                    <p:anim calcmode="lin" valueType="num">
                                      <p:cBhvr>
                                        <p:cTn id="8" dur="1500" fill="hold"/>
                                        <p:tgtEl>
                                          <p:spTgt spid="5"/>
                                        </p:tgtEl>
                                        <p:attrNameLst>
                                          <p:attrName>ppt_h</p:attrName>
                                        </p:attrNameLst>
                                      </p:cBhvr>
                                      <p:tavLst>
                                        <p:tav tm="0">
                                          <p:val>
                                            <p:fltVal val="0"/>
                                          </p:val>
                                        </p:tav>
                                        <p:tav tm="100000">
                                          <p:val>
                                            <p:strVal val="#ppt_h"/>
                                          </p:val>
                                        </p:tav>
                                      </p:tavLst>
                                    </p:anim>
                                    <p:animEffect transition="in" filter="fade">
                                      <p:cBhvr>
                                        <p:cTn id="9" dur="1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p:cTn id="14" dur="1500" fill="hold"/>
                                        <p:tgtEl>
                                          <p:spTgt spid="14"/>
                                        </p:tgtEl>
                                        <p:attrNameLst>
                                          <p:attrName>ppt_w</p:attrName>
                                        </p:attrNameLst>
                                      </p:cBhvr>
                                      <p:tavLst>
                                        <p:tav tm="0">
                                          <p:val>
                                            <p:fltVal val="0"/>
                                          </p:val>
                                        </p:tav>
                                        <p:tav tm="100000">
                                          <p:val>
                                            <p:strVal val="#ppt_w"/>
                                          </p:val>
                                        </p:tav>
                                      </p:tavLst>
                                    </p:anim>
                                    <p:anim calcmode="lin" valueType="num">
                                      <p:cBhvr>
                                        <p:cTn id="15" dur="1500" fill="hold"/>
                                        <p:tgtEl>
                                          <p:spTgt spid="14"/>
                                        </p:tgtEl>
                                        <p:attrNameLst>
                                          <p:attrName>ppt_h</p:attrName>
                                        </p:attrNameLst>
                                      </p:cBhvr>
                                      <p:tavLst>
                                        <p:tav tm="0">
                                          <p:val>
                                            <p:fltVal val="0"/>
                                          </p:val>
                                        </p:tav>
                                        <p:tav tm="100000">
                                          <p:val>
                                            <p:strVal val="#ppt_h"/>
                                          </p:val>
                                        </p:tav>
                                      </p:tavLst>
                                    </p:anim>
                                    <p:animEffect transition="in" filter="fade">
                                      <p:cBhvr>
                                        <p:cTn id="16" dur="1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6A97C3C-D17C-3F39-6530-EEB8CD24E90B}"/>
              </a:ext>
            </a:extLst>
          </p:cNvPr>
          <p:cNvSpPr txBox="1"/>
          <p:nvPr/>
        </p:nvSpPr>
        <p:spPr>
          <a:xfrm>
            <a:off x="761727" y="3937506"/>
            <a:ext cx="10993244" cy="3046988"/>
          </a:xfrm>
          <a:prstGeom prst="rect">
            <a:avLst/>
          </a:prstGeom>
          <a:noFill/>
        </p:spPr>
        <p:txBody>
          <a:bodyPr wrap="square" rtlCol="0">
            <a:spAutoFit/>
          </a:bodyPr>
          <a:lstStyle/>
          <a:p>
            <a:pPr marL="285750" indent="-285750">
              <a:buFont typeface="Arial" panose="020B0604020202020204" pitchFamily="34" charset="0"/>
              <a:buChar char="•"/>
            </a:pPr>
            <a:r>
              <a:rPr lang="en-US" sz="3200" b="1" dirty="0">
                <a:solidFill>
                  <a:srgbClr val="045594"/>
                </a:solidFill>
              </a:rPr>
              <a:t>Once PE is authorized</a:t>
            </a:r>
            <a:r>
              <a:rPr lang="en-US" sz="3200" dirty="0">
                <a:solidFill>
                  <a:srgbClr val="000000"/>
                </a:solidFill>
              </a:rPr>
              <a:t>, PM is responsible for </a:t>
            </a:r>
            <a:r>
              <a:rPr lang="en-US" sz="3200" b="1" dirty="0">
                <a:solidFill>
                  <a:srgbClr val="045594"/>
                </a:solidFill>
              </a:rPr>
              <a:t>directing the preparation</a:t>
            </a:r>
            <a:r>
              <a:rPr lang="en-US" sz="3200" b="1" dirty="0">
                <a:solidFill>
                  <a:srgbClr val="000000"/>
                </a:solidFill>
              </a:rPr>
              <a:t> </a:t>
            </a:r>
            <a:r>
              <a:rPr lang="en-US" sz="3200" dirty="0">
                <a:solidFill>
                  <a:srgbClr val="000000"/>
                </a:solidFill>
              </a:rPr>
              <a:t>of ROW, UTL, and CST cost estimates. </a:t>
            </a:r>
          </a:p>
          <a:p>
            <a:r>
              <a:rPr lang="en-US" sz="3200" dirty="0">
                <a:solidFill>
                  <a:srgbClr val="000000"/>
                </a:solidFill>
              </a:rPr>
              <a:t> </a:t>
            </a:r>
          </a:p>
          <a:p>
            <a:endParaRPr lang="en-US" sz="3200" dirty="0">
              <a:solidFill>
                <a:srgbClr val="000000"/>
              </a:solidFill>
            </a:endParaRPr>
          </a:p>
          <a:p>
            <a:pPr marL="742950" lvl="1" indent="-285750">
              <a:buFont typeface="Arial" panose="020B0604020202020204" pitchFamily="34" charset="0"/>
              <a:buChar char="•"/>
            </a:pPr>
            <a:endParaRPr lang="en-US" sz="3200" dirty="0">
              <a:solidFill>
                <a:srgbClr val="000000"/>
              </a:solidFill>
            </a:endParaRPr>
          </a:p>
          <a:p>
            <a:pPr lvl="1"/>
            <a:endParaRPr lang="en-US" sz="3200" dirty="0">
              <a:solidFill>
                <a:srgbClr val="000000"/>
              </a:solidFill>
            </a:endParaRPr>
          </a:p>
        </p:txBody>
      </p:sp>
      <p:pic>
        <p:nvPicPr>
          <p:cNvPr id="4" name="Picture 3">
            <a:extLst>
              <a:ext uri="{FF2B5EF4-FFF2-40B4-BE49-F238E27FC236}">
                <a16:creationId xmlns:a16="http://schemas.microsoft.com/office/drawing/2014/main" id="{37D6D74F-F178-09D8-0C44-7AF583AA166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32518" y="1569908"/>
            <a:ext cx="11926964" cy="1990205"/>
          </a:xfrm>
          <a:prstGeom prst="rect">
            <a:avLst/>
          </a:prstGeom>
          <a:ln w="22225">
            <a:solidFill>
              <a:schemeClr val="tx1"/>
            </a:solidFill>
          </a:ln>
        </p:spPr>
      </p:pic>
      <p:sp>
        <p:nvSpPr>
          <p:cNvPr id="6" name="TextBox 5">
            <a:extLst>
              <a:ext uri="{FF2B5EF4-FFF2-40B4-BE49-F238E27FC236}">
                <a16:creationId xmlns:a16="http://schemas.microsoft.com/office/drawing/2014/main" id="{9265A4CB-A59B-8E72-4AC0-930C21833147}"/>
              </a:ext>
            </a:extLst>
          </p:cNvPr>
          <p:cNvSpPr txBox="1"/>
          <p:nvPr/>
        </p:nvSpPr>
        <p:spPr>
          <a:xfrm>
            <a:off x="10272198" y="6396335"/>
            <a:ext cx="3300761" cy="461665"/>
          </a:xfrm>
          <a:prstGeom prst="rect">
            <a:avLst/>
          </a:prstGeom>
          <a:noFill/>
        </p:spPr>
        <p:txBody>
          <a:bodyPr wrap="square" rtlCol="0">
            <a:spAutoFit/>
          </a:bodyPr>
          <a:lstStyle/>
          <a:p>
            <a:r>
              <a:rPr lang="en-US" sz="2400" dirty="0"/>
              <a:t>Policy 3A-9</a:t>
            </a:r>
          </a:p>
        </p:txBody>
      </p:sp>
      <p:sp>
        <p:nvSpPr>
          <p:cNvPr id="7" name="Title 21">
            <a:extLst>
              <a:ext uri="{FF2B5EF4-FFF2-40B4-BE49-F238E27FC236}">
                <a16:creationId xmlns:a16="http://schemas.microsoft.com/office/drawing/2014/main" id="{8381A9C7-82D7-1AED-FD02-E85A452D5278}"/>
              </a:ext>
            </a:extLst>
          </p:cNvPr>
          <p:cNvSpPr txBox="1">
            <a:spLocks/>
          </p:cNvSpPr>
          <p:nvPr/>
        </p:nvSpPr>
        <p:spPr>
          <a:xfrm>
            <a:off x="538843" y="419275"/>
            <a:ext cx="11114314" cy="800101"/>
          </a:xfrm>
          <a:prstGeom prst="rect">
            <a:avLst/>
          </a:prstGeom>
          <a:noFill/>
        </p:spPr>
        <p:txBody>
          <a:bodyPr vert="horz" lIns="0" tIns="45720" rIns="0" bIns="45720" rtlCol="0" anchor="b">
            <a:normAutofit/>
          </a:bodyPr>
          <a:lstStyle>
            <a:lvl1pPr algn="l" defTabSz="914400" rtl="0" eaLnBrk="1" latinLnBrk="0" hangingPunct="1">
              <a:lnSpc>
                <a:spcPct val="90000"/>
              </a:lnSpc>
              <a:spcBef>
                <a:spcPct val="0"/>
              </a:spcBef>
              <a:buNone/>
              <a:defRPr sz="2700" kern="1200">
                <a:solidFill>
                  <a:schemeClr val="tx1"/>
                </a:solidFill>
                <a:latin typeface="+mj-lt"/>
                <a:ea typeface="+mj-ea"/>
                <a:cs typeface="+mj-cs"/>
              </a:defRPr>
            </a:lvl1pPr>
          </a:lstStyle>
          <a:p>
            <a:pPr algn="ctr"/>
            <a:r>
              <a:rPr lang="en-US" sz="4000" b="1" dirty="0">
                <a:solidFill>
                  <a:srgbClr val="045594"/>
                </a:solidFill>
              </a:rPr>
              <a:t>Cost Estimate: PM’s Responsibilities </a:t>
            </a:r>
          </a:p>
        </p:txBody>
      </p:sp>
      <p:sp>
        <p:nvSpPr>
          <p:cNvPr id="2" name="Rectangle 1">
            <a:extLst>
              <a:ext uri="{FF2B5EF4-FFF2-40B4-BE49-F238E27FC236}">
                <a16:creationId xmlns:a16="http://schemas.microsoft.com/office/drawing/2014/main" id="{473DB587-0A28-2DB7-5CD4-D879340BE637}"/>
              </a:ext>
            </a:extLst>
          </p:cNvPr>
          <p:cNvSpPr/>
          <p:nvPr/>
        </p:nvSpPr>
        <p:spPr>
          <a:xfrm>
            <a:off x="179470" y="2237436"/>
            <a:ext cx="11833059" cy="274320"/>
          </a:xfrm>
          <a:prstGeom prst="rect">
            <a:avLst/>
          </a:prstGeom>
          <a:solidFill>
            <a:srgbClr val="FFFF00">
              <a:alpha val="25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251A2F05-DC72-2D66-5943-EBD544B391A8}"/>
              </a:ext>
            </a:extLst>
          </p:cNvPr>
          <p:cNvSpPr/>
          <p:nvPr/>
        </p:nvSpPr>
        <p:spPr>
          <a:xfrm>
            <a:off x="179470" y="2571199"/>
            <a:ext cx="1099201" cy="274320"/>
          </a:xfrm>
          <a:prstGeom prst="rect">
            <a:avLst/>
          </a:prstGeom>
          <a:solidFill>
            <a:srgbClr val="FFFF00">
              <a:alpha val="25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CD2D5FD5-2A00-BF94-EE74-B6170F41DE4E}"/>
              </a:ext>
            </a:extLst>
          </p:cNvPr>
          <p:cNvSpPr txBox="1"/>
          <p:nvPr/>
        </p:nvSpPr>
        <p:spPr>
          <a:xfrm>
            <a:off x="1879600" y="5461000"/>
            <a:ext cx="7512050" cy="1077218"/>
          </a:xfrm>
          <a:prstGeom prst="rect">
            <a:avLst/>
          </a:prstGeom>
          <a:solidFill>
            <a:srgbClr val="FFC000"/>
          </a:solidFill>
        </p:spPr>
        <p:txBody>
          <a:bodyPr wrap="square" rtlCol="0">
            <a:spAutoFit/>
          </a:bodyPr>
          <a:lstStyle/>
          <a:p>
            <a:r>
              <a:rPr lang="en-US" sz="3200" dirty="0">
                <a:solidFill>
                  <a:srgbClr val="000000"/>
                </a:solidFill>
              </a:rPr>
              <a:t>NOTE: If project will be twinned, cost estimates should be submitted together. </a:t>
            </a:r>
          </a:p>
        </p:txBody>
      </p:sp>
    </p:spTree>
    <p:extLst>
      <p:ext uri="{BB962C8B-B14F-4D97-AF65-F5344CB8AC3E}">
        <p14:creationId xmlns:p14="http://schemas.microsoft.com/office/powerpoint/2010/main" val="10501275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1" presetClass="entr" presetSubtype="0" fill="hold" nodeType="with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animBg="1"/>
      <p:bldP spid="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6A97C3C-D17C-3F39-6530-EEB8CD24E90B}"/>
              </a:ext>
            </a:extLst>
          </p:cNvPr>
          <p:cNvSpPr txBox="1"/>
          <p:nvPr/>
        </p:nvSpPr>
        <p:spPr>
          <a:xfrm>
            <a:off x="538843" y="1328116"/>
            <a:ext cx="10993244" cy="1077218"/>
          </a:xfrm>
          <a:prstGeom prst="rect">
            <a:avLst/>
          </a:prstGeom>
          <a:noFill/>
        </p:spPr>
        <p:txBody>
          <a:bodyPr wrap="square" rtlCol="0">
            <a:spAutoFit/>
          </a:bodyPr>
          <a:lstStyle/>
          <a:p>
            <a:r>
              <a:rPr lang="en-US" sz="3200" dirty="0">
                <a:solidFill>
                  <a:srgbClr val="000000"/>
                </a:solidFill>
              </a:rPr>
              <a:t>Directing cost estimates: </a:t>
            </a:r>
          </a:p>
          <a:p>
            <a:pPr lvl="1"/>
            <a:endParaRPr lang="en-US" sz="3200" dirty="0">
              <a:solidFill>
                <a:srgbClr val="000000"/>
              </a:solidFill>
            </a:endParaRPr>
          </a:p>
        </p:txBody>
      </p:sp>
      <p:sp>
        <p:nvSpPr>
          <p:cNvPr id="6" name="TextBox 5">
            <a:extLst>
              <a:ext uri="{FF2B5EF4-FFF2-40B4-BE49-F238E27FC236}">
                <a16:creationId xmlns:a16="http://schemas.microsoft.com/office/drawing/2014/main" id="{9265A4CB-A59B-8E72-4AC0-930C21833147}"/>
              </a:ext>
            </a:extLst>
          </p:cNvPr>
          <p:cNvSpPr txBox="1"/>
          <p:nvPr/>
        </p:nvSpPr>
        <p:spPr>
          <a:xfrm>
            <a:off x="10272198" y="6396335"/>
            <a:ext cx="3300761" cy="461665"/>
          </a:xfrm>
          <a:prstGeom prst="rect">
            <a:avLst/>
          </a:prstGeom>
          <a:noFill/>
        </p:spPr>
        <p:txBody>
          <a:bodyPr wrap="square" rtlCol="0">
            <a:spAutoFit/>
          </a:bodyPr>
          <a:lstStyle/>
          <a:p>
            <a:r>
              <a:rPr lang="en-US" sz="2400" dirty="0"/>
              <a:t>Policy 3A-9</a:t>
            </a:r>
          </a:p>
        </p:txBody>
      </p:sp>
      <p:sp>
        <p:nvSpPr>
          <p:cNvPr id="7" name="Title 21">
            <a:extLst>
              <a:ext uri="{FF2B5EF4-FFF2-40B4-BE49-F238E27FC236}">
                <a16:creationId xmlns:a16="http://schemas.microsoft.com/office/drawing/2014/main" id="{8381A9C7-82D7-1AED-FD02-E85A452D5278}"/>
              </a:ext>
            </a:extLst>
          </p:cNvPr>
          <p:cNvSpPr txBox="1">
            <a:spLocks/>
          </p:cNvSpPr>
          <p:nvPr/>
        </p:nvSpPr>
        <p:spPr>
          <a:xfrm>
            <a:off x="538843" y="440940"/>
            <a:ext cx="11114314" cy="800101"/>
          </a:xfrm>
          <a:prstGeom prst="rect">
            <a:avLst/>
          </a:prstGeom>
          <a:noFill/>
        </p:spPr>
        <p:txBody>
          <a:bodyPr vert="horz" lIns="0" tIns="45720" rIns="0" bIns="45720" rtlCol="0" anchor="b">
            <a:normAutofit/>
          </a:bodyPr>
          <a:lstStyle>
            <a:lvl1pPr algn="l" defTabSz="914400" rtl="0" eaLnBrk="1" latinLnBrk="0" hangingPunct="1">
              <a:lnSpc>
                <a:spcPct val="90000"/>
              </a:lnSpc>
              <a:spcBef>
                <a:spcPct val="0"/>
              </a:spcBef>
              <a:buNone/>
              <a:defRPr sz="2700" kern="1200">
                <a:solidFill>
                  <a:schemeClr val="tx1"/>
                </a:solidFill>
                <a:latin typeface="+mj-lt"/>
                <a:ea typeface="+mj-ea"/>
                <a:cs typeface="+mj-cs"/>
              </a:defRPr>
            </a:lvl1pPr>
          </a:lstStyle>
          <a:p>
            <a:pPr algn="ctr"/>
            <a:r>
              <a:rPr lang="en-US" sz="4000" b="1" dirty="0">
                <a:solidFill>
                  <a:srgbClr val="045594"/>
                </a:solidFill>
              </a:rPr>
              <a:t>Cost Estimate: PM’s Responsibilities </a:t>
            </a:r>
          </a:p>
        </p:txBody>
      </p:sp>
      <p:graphicFrame>
        <p:nvGraphicFramePr>
          <p:cNvPr id="4" name="Table 3">
            <a:extLst>
              <a:ext uri="{FF2B5EF4-FFF2-40B4-BE49-F238E27FC236}">
                <a16:creationId xmlns:a16="http://schemas.microsoft.com/office/drawing/2014/main" id="{0C38AD2D-CACC-0105-550F-E215C6584CB5}"/>
              </a:ext>
            </a:extLst>
          </p:cNvPr>
          <p:cNvGraphicFramePr>
            <a:graphicFrameLocks noGrp="1"/>
          </p:cNvGraphicFramePr>
          <p:nvPr>
            <p:extLst>
              <p:ext uri="{D42A27DB-BD31-4B8C-83A1-F6EECF244321}">
                <p14:modId xmlns:p14="http://schemas.microsoft.com/office/powerpoint/2010/main" val="2696508833"/>
              </p:ext>
            </p:extLst>
          </p:nvPr>
        </p:nvGraphicFramePr>
        <p:xfrm>
          <a:off x="1460500" y="2831726"/>
          <a:ext cx="9131300" cy="2804160"/>
        </p:xfrm>
        <a:graphic>
          <a:graphicData uri="http://schemas.openxmlformats.org/drawingml/2006/table">
            <a:tbl>
              <a:tblPr firstRow="1" bandRow="1">
                <a:tableStyleId>{00A15C55-8517-42AA-B614-E9B94910E393}</a:tableStyleId>
              </a:tblPr>
              <a:tblGrid>
                <a:gridCol w="4565650">
                  <a:extLst>
                    <a:ext uri="{9D8B030D-6E8A-4147-A177-3AD203B41FA5}">
                      <a16:colId xmlns:a16="http://schemas.microsoft.com/office/drawing/2014/main" val="236671197"/>
                    </a:ext>
                  </a:extLst>
                </a:gridCol>
                <a:gridCol w="4565650">
                  <a:extLst>
                    <a:ext uri="{9D8B030D-6E8A-4147-A177-3AD203B41FA5}">
                      <a16:colId xmlns:a16="http://schemas.microsoft.com/office/drawing/2014/main" val="3775995334"/>
                    </a:ext>
                  </a:extLst>
                </a:gridCol>
              </a:tblGrid>
              <a:tr h="370840">
                <a:tc>
                  <a:txBody>
                    <a:bodyPr/>
                    <a:lstStyle/>
                    <a:p>
                      <a:pPr algn="ctr"/>
                      <a:r>
                        <a:rPr lang="en-US" sz="3200" dirty="0"/>
                        <a:t>Cost Estimate </a:t>
                      </a:r>
                    </a:p>
                  </a:txBody>
                  <a:tcPr/>
                </a:tc>
                <a:tc>
                  <a:txBody>
                    <a:bodyPr/>
                    <a:lstStyle/>
                    <a:p>
                      <a:pPr algn="ctr"/>
                      <a:r>
                        <a:rPr lang="en-US" sz="3200" dirty="0"/>
                        <a:t>Who Prepares It</a:t>
                      </a:r>
                    </a:p>
                  </a:txBody>
                  <a:tcPr/>
                </a:tc>
                <a:extLst>
                  <a:ext uri="{0D108BD9-81ED-4DB2-BD59-A6C34878D82A}">
                    <a16:rowId xmlns:a16="http://schemas.microsoft.com/office/drawing/2014/main" val="1160031340"/>
                  </a:ext>
                </a:extLst>
              </a:tr>
              <a:tr h="370840">
                <a:tc>
                  <a:txBody>
                    <a:bodyPr/>
                    <a:lstStyle/>
                    <a:p>
                      <a:r>
                        <a:rPr lang="en-US" sz="3200" dirty="0">
                          <a:solidFill>
                            <a:srgbClr val="000000"/>
                          </a:solidFill>
                        </a:rPr>
                        <a:t>ROW</a:t>
                      </a:r>
                    </a:p>
                  </a:txBody>
                  <a:tcPr/>
                </a:tc>
                <a:tc>
                  <a:txBody>
                    <a:bodyPr/>
                    <a:lstStyle/>
                    <a:p>
                      <a:r>
                        <a:rPr lang="en-US" sz="3200" dirty="0">
                          <a:solidFill>
                            <a:srgbClr val="000000"/>
                          </a:solidFill>
                        </a:rPr>
                        <a:t>GDOT Consultant</a:t>
                      </a:r>
                      <a:r>
                        <a:rPr lang="en-US" sz="3200" baseline="30000" dirty="0">
                          <a:solidFill>
                            <a:srgbClr val="000000"/>
                          </a:solidFill>
                        </a:rPr>
                        <a:t>1</a:t>
                      </a:r>
                      <a:r>
                        <a:rPr lang="en-US" sz="3200" dirty="0">
                          <a:solidFill>
                            <a:srgbClr val="000000"/>
                          </a:solidFill>
                        </a:rPr>
                        <a:t> or State ROW Office</a:t>
                      </a:r>
                    </a:p>
                  </a:txBody>
                  <a:tcPr/>
                </a:tc>
                <a:extLst>
                  <a:ext uri="{0D108BD9-81ED-4DB2-BD59-A6C34878D82A}">
                    <a16:rowId xmlns:a16="http://schemas.microsoft.com/office/drawing/2014/main" val="1095271552"/>
                  </a:ext>
                </a:extLst>
              </a:tr>
              <a:tr h="370840">
                <a:tc>
                  <a:txBody>
                    <a:bodyPr/>
                    <a:lstStyle/>
                    <a:p>
                      <a:r>
                        <a:rPr lang="en-US" sz="3200" dirty="0">
                          <a:solidFill>
                            <a:srgbClr val="000000"/>
                          </a:solidFill>
                        </a:rPr>
                        <a:t>UTL</a:t>
                      </a:r>
                    </a:p>
                  </a:txBody>
                  <a:tcPr/>
                </a:tc>
                <a:tc>
                  <a:txBody>
                    <a:bodyPr/>
                    <a:lstStyle/>
                    <a:p>
                      <a:r>
                        <a:rPr lang="en-US" sz="3200" dirty="0">
                          <a:solidFill>
                            <a:srgbClr val="000000"/>
                          </a:solidFill>
                        </a:rPr>
                        <a:t>District UTL Office</a:t>
                      </a:r>
                    </a:p>
                  </a:txBody>
                  <a:tcPr/>
                </a:tc>
                <a:extLst>
                  <a:ext uri="{0D108BD9-81ED-4DB2-BD59-A6C34878D82A}">
                    <a16:rowId xmlns:a16="http://schemas.microsoft.com/office/drawing/2014/main" val="2108874974"/>
                  </a:ext>
                </a:extLst>
              </a:tr>
              <a:tr h="370840">
                <a:tc>
                  <a:txBody>
                    <a:bodyPr/>
                    <a:lstStyle/>
                    <a:p>
                      <a:r>
                        <a:rPr lang="en-US" sz="3200" dirty="0">
                          <a:solidFill>
                            <a:srgbClr val="000000"/>
                          </a:solidFill>
                        </a:rPr>
                        <a:t>CST</a:t>
                      </a:r>
                    </a:p>
                  </a:txBody>
                  <a:tcPr/>
                </a:tc>
                <a:tc>
                  <a:txBody>
                    <a:bodyPr/>
                    <a:lstStyle/>
                    <a:p>
                      <a:r>
                        <a:rPr lang="en-US" sz="3200" dirty="0">
                          <a:solidFill>
                            <a:srgbClr val="000000"/>
                          </a:solidFill>
                        </a:rPr>
                        <a:t>Designer</a:t>
                      </a:r>
                    </a:p>
                  </a:txBody>
                  <a:tcPr/>
                </a:tc>
                <a:extLst>
                  <a:ext uri="{0D108BD9-81ED-4DB2-BD59-A6C34878D82A}">
                    <a16:rowId xmlns:a16="http://schemas.microsoft.com/office/drawing/2014/main" val="1150363960"/>
                  </a:ext>
                </a:extLst>
              </a:tr>
            </a:tbl>
          </a:graphicData>
        </a:graphic>
      </p:graphicFrame>
      <p:sp>
        <p:nvSpPr>
          <p:cNvPr id="9" name="TextBox 8">
            <a:extLst>
              <a:ext uri="{FF2B5EF4-FFF2-40B4-BE49-F238E27FC236}">
                <a16:creationId xmlns:a16="http://schemas.microsoft.com/office/drawing/2014/main" id="{0C19B409-5FA9-63B8-0522-A0D54CD442CE}"/>
              </a:ext>
            </a:extLst>
          </p:cNvPr>
          <p:cNvSpPr txBox="1"/>
          <p:nvPr/>
        </p:nvSpPr>
        <p:spPr>
          <a:xfrm>
            <a:off x="2901950" y="2200021"/>
            <a:ext cx="7588250" cy="584775"/>
          </a:xfrm>
          <a:prstGeom prst="rect">
            <a:avLst/>
          </a:prstGeom>
          <a:noFill/>
        </p:spPr>
        <p:txBody>
          <a:bodyPr wrap="square" rtlCol="0">
            <a:spAutoFit/>
          </a:bodyPr>
          <a:lstStyle/>
          <a:p>
            <a:r>
              <a:rPr lang="en-US" sz="3200" b="1" dirty="0">
                <a:solidFill>
                  <a:srgbClr val="000000"/>
                </a:solidFill>
              </a:rPr>
              <a:t>Projects with Federal/State Funds</a:t>
            </a:r>
          </a:p>
        </p:txBody>
      </p:sp>
      <p:sp>
        <p:nvSpPr>
          <p:cNvPr id="10" name="TextBox 9">
            <a:extLst>
              <a:ext uri="{FF2B5EF4-FFF2-40B4-BE49-F238E27FC236}">
                <a16:creationId xmlns:a16="http://schemas.microsoft.com/office/drawing/2014/main" id="{F0E30DE9-5736-2AB6-9B7E-523854A0A1A6}"/>
              </a:ext>
            </a:extLst>
          </p:cNvPr>
          <p:cNvSpPr txBox="1"/>
          <p:nvPr/>
        </p:nvSpPr>
        <p:spPr>
          <a:xfrm>
            <a:off x="1203324" y="5769890"/>
            <a:ext cx="10071587" cy="584775"/>
          </a:xfrm>
          <a:prstGeom prst="rect">
            <a:avLst/>
          </a:prstGeom>
          <a:noFill/>
        </p:spPr>
        <p:txBody>
          <a:bodyPr wrap="square" rtlCol="0">
            <a:spAutoFit/>
          </a:bodyPr>
          <a:lstStyle/>
          <a:p>
            <a:r>
              <a:rPr lang="en-US" sz="3200" baseline="30000" dirty="0">
                <a:solidFill>
                  <a:srgbClr val="000000"/>
                </a:solidFill>
              </a:rPr>
              <a:t>1</a:t>
            </a:r>
            <a:r>
              <a:rPr lang="en-US" sz="3200" dirty="0">
                <a:solidFill>
                  <a:srgbClr val="000000"/>
                </a:solidFill>
              </a:rPr>
              <a:t> State ROW Office will have to review the estimate.</a:t>
            </a:r>
          </a:p>
        </p:txBody>
      </p:sp>
    </p:spTree>
    <p:extLst>
      <p:ext uri="{BB962C8B-B14F-4D97-AF65-F5344CB8AC3E}">
        <p14:creationId xmlns:p14="http://schemas.microsoft.com/office/powerpoint/2010/main" val="13519799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6A97C3C-D17C-3F39-6530-EEB8CD24E90B}"/>
              </a:ext>
            </a:extLst>
          </p:cNvPr>
          <p:cNvSpPr txBox="1"/>
          <p:nvPr/>
        </p:nvSpPr>
        <p:spPr>
          <a:xfrm>
            <a:off x="321248" y="1257580"/>
            <a:ext cx="10993244" cy="584775"/>
          </a:xfrm>
          <a:prstGeom prst="rect">
            <a:avLst/>
          </a:prstGeom>
          <a:noFill/>
        </p:spPr>
        <p:txBody>
          <a:bodyPr wrap="square" rtlCol="0">
            <a:spAutoFit/>
          </a:bodyPr>
          <a:lstStyle/>
          <a:p>
            <a:r>
              <a:rPr lang="en-US" sz="3200" dirty="0">
                <a:solidFill>
                  <a:srgbClr val="000000"/>
                </a:solidFill>
              </a:rPr>
              <a:t>Directing cost estimates: </a:t>
            </a:r>
          </a:p>
        </p:txBody>
      </p:sp>
      <p:sp>
        <p:nvSpPr>
          <p:cNvPr id="6" name="TextBox 5">
            <a:extLst>
              <a:ext uri="{FF2B5EF4-FFF2-40B4-BE49-F238E27FC236}">
                <a16:creationId xmlns:a16="http://schemas.microsoft.com/office/drawing/2014/main" id="{9265A4CB-A59B-8E72-4AC0-930C21833147}"/>
              </a:ext>
            </a:extLst>
          </p:cNvPr>
          <p:cNvSpPr txBox="1"/>
          <p:nvPr/>
        </p:nvSpPr>
        <p:spPr>
          <a:xfrm>
            <a:off x="10272198" y="6396335"/>
            <a:ext cx="3300761" cy="461665"/>
          </a:xfrm>
          <a:prstGeom prst="rect">
            <a:avLst/>
          </a:prstGeom>
          <a:noFill/>
        </p:spPr>
        <p:txBody>
          <a:bodyPr wrap="square" rtlCol="0">
            <a:spAutoFit/>
          </a:bodyPr>
          <a:lstStyle/>
          <a:p>
            <a:r>
              <a:rPr lang="en-US" sz="2400" dirty="0"/>
              <a:t>Policy 3A-9</a:t>
            </a:r>
          </a:p>
        </p:txBody>
      </p:sp>
      <p:sp>
        <p:nvSpPr>
          <p:cNvPr id="7" name="Title 21">
            <a:extLst>
              <a:ext uri="{FF2B5EF4-FFF2-40B4-BE49-F238E27FC236}">
                <a16:creationId xmlns:a16="http://schemas.microsoft.com/office/drawing/2014/main" id="{8381A9C7-82D7-1AED-FD02-E85A452D5278}"/>
              </a:ext>
            </a:extLst>
          </p:cNvPr>
          <p:cNvSpPr txBox="1">
            <a:spLocks/>
          </p:cNvSpPr>
          <p:nvPr/>
        </p:nvSpPr>
        <p:spPr>
          <a:xfrm>
            <a:off x="538843" y="362991"/>
            <a:ext cx="11114314" cy="800101"/>
          </a:xfrm>
          <a:prstGeom prst="rect">
            <a:avLst/>
          </a:prstGeom>
          <a:noFill/>
        </p:spPr>
        <p:txBody>
          <a:bodyPr vert="horz" lIns="0" tIns="45720" rIns="0" bIns="45720" rtlCol="0" anchor="b">
            <a:normAutofit/>
          </a:bodyPr>
          <a:lstStyle>
            <a:lvl1pPr algn="l" defTabSz="914400" rtl="0" eaLnBrk="1" latinLnBrk="0" hangingPunct="1">
              <a:lnSpc>
                <a:spcPct val="90000"/>
              </a:lnSpc>
              <a:spcBef>
                <a:spcPct val="0"/>
              </a:spcBef>
              <a:buNone/>
              <a:defRPr sz="2700" kern="1200">
                <a:solidFill>
                  <a:schemeClr val="tx1"/>
                </a:solidFill>
                <a:latin typeface="+mj-lt"/>
                <a:ea typeface="+mj-ea"/>
                <a:cs typeface="+mj-cs"/>
              </a:defRPr>
            </a:lvl1pPr>
          </a:lstStyle>
          <a:p>
            <a:pPr algn="ctr"/>
            <a:r>
              <a:rPr lang="en-US" sz="4000" b="1" dirty="0">
                <a:solidFill>
                  <a:srgbClr val="045594"/>
                </a:solidFill>
              </a:rPr>
              <a:t>Cost Estimate: PM’s Responsibilities </a:t>
            </a:r>
          </a:p>
        </p:txBody>
      </p:sp>
      <p:graphicFrame>
        <p:nvGraphicFramePr>
          <p:cNvPr id="5" name="Table 4">
            <a:extLst>
              <a:ext uri="{FF2B5EF4-FFF2-40B4-BE49-F238E27FC236}">
                <a16:creationId xmlns:a16="http://schemas.microsoft.com/office/drawing/2014/main" id="{3801B2FF-29E7-8D90-34B3-7DC59D5ACF38}"/>
              </a:ext>
            </a:extLst>
          </p:cNvPr>
          <p:cNvGraphicFramePr>
            <a:graphicFrameLocks noGrp="1"/>
          </p:cNvGraphicFramePr>
          <p:nvPr>
            <p:extLst>
              <p:ext uri="{D42A27DB-BD31-4B8C-83A1-F6EECF244321}">
                <p14:modId xmlns:p14="http://schemas.microsoft.com/office/powerpoint/2010/main" val="1061546727"/>
              </p:ext>
            </p:extLst>
          </p:nvPr>
        </p:nvGraphicFramePr>
        <p:xfrm>
          <a:off x="1327150" y="2482302"/>
          <a:ext cx="9537700" cy="3291840"/>
        </p:xfrm>
        <a:graphic>
          <a:graphicData uri="http://schemas.openxmlformats.org/drawingml/2006/table">
            <a:tbl>
              <a:tblPr firstRow="1" bandRow="1">
                <a:tableStyleId>{F5AB1C69-6EDB-4FF4-983F-18BD219EF322}</a:tableStyleId>
              </a:tblPr>
              <a:tblGrid>
                <a:gridCol w="2593585">
                  <a:extLst>
                    <a:ext uri="{9D8B030D-6E8A-4147-A177-3AD203B41FA5}">
                      <a16:colId xmlns:a16="http://schemas.microsoft.com/office/drawing/2014/main" val="2911010264"/>
                    </a:ext>
                  </a:extLst>
                </a:gridCol>
                <a:gridCol w="2872465">
                  <a:extLst>
                    <a:ext uri="{9D8B030D-6E8A-4147-A177-3AD203B41FA5}">
                      <a16:colId xmlns:a16="http://schemas.microsoft.com/office/drawing/2014/main" val="3599245411"/>
                    </a:ext>
                  </a:extLst>
                </a:gridCol>
                <a:gridCol w="4071650">
                  <a:extLst>
                    <a:ext uri="{9D8B030D-6E8A-4147-A177-3AD203B41FA5}">
                      <a16:colId xmlns:a16="http://schemas.microsoft.com/office/drawing/2014/main" val="2398570276"/>
                    </a:ext>
                  </a:extLst>
                </a:gridCol>
              </a:tblGrid>
              <a:tr h="370840">
                <a:tc>
                  <a:txBody>
                    <a:bodyPr/>
                    <a:lstStyle/>
                    <a:p>
                      <a:r>
                        <a:rPr lang="en-US" sz="3200" dirty="0"/>
                        <a:t>Cost Estimate</a:t>
                      </a:r>
                    </a:p>
                  </a:txBody>
                  <a:tcPr/>
                </a:tc>
                <a:tc>
                  <a:txBody>
                    <a:bodyPr/>
                    <a:lstStyle/>
                    <a:p>
                      <a:r>
                        <a:rPr lang="en-US" sz="3200" dirty="0"/>
                        <a:t>Who Prepares</a:t>
                      </a:r>
                    </a:p>
                  </a:txBody>
                  <a:tcPr/>
                </a:tc>
                <a:tc>
                  <a:txBody>
                    <a:bodyPr/>
                    <a:lstStyle/>
                    <a:p>
                      <a:r>
                        <a:rPr lang="en-US" sz="3200" dirty="0"/>
                        <a:t>Who Reviews </a:t>
                      </a:r>
                    </a:p>
                  </a:txBody>
                  <a:tcPr/>
                </a:tc>
                <a:extLst>
                  <a:ext uri="{0D108BD9-81ED-4DB2-BD59-A6C34878D82A}">
                    <a16:rowId xmlns:a16="http://schemas.microsoft.com/office/drawing/2014/main" val="4033805844"/>
                  </a:ext>
                </a:extLst>
              </a:tr>
              <a:tr h="370840">
                <a:tc>
                  <a:txBody>
                    <a:bodyPr/>
                    <a:lstStyle/>
                    <a:p>
                      <a:r>
                        <a:rPr lang="en-US" sz="3200" dirty="0">
                          <a:solidFill>
                            <a:srgbClr val="000000"/>
                          </a:solidFill>
                        </a:rPr>
                        <a:t>ROW</a:t>
                      </a:r>
                    </a:p>
                  </a:txBody>
                  <a:tcPr/>
                </a:tc>
                <a:tc>
                  <a:txBody>
                    <a:bodyPr/>
                    <a:lstStyle/>
                    <a:p>
                      <a:r>
                        <a:rPr lang="en-US" sz="3200" dirty="0">
                          <a:solidFill>
                            <a:srgbClr val="000000"/>
                          </a:solidFill>
                        </a:rPr>
                        <a:t>Local Sponsor</a:t>
                      </a:r>
                    </a:p>
                  </a:txBody>
                  <a:tcPr/>
                </a:tc>
                <a:tc>
                  <a:txBody>
                    <a:bodyPr/>
                    <a:lstStyle/>
                    <a:p>
                      <a:r>
                        <a:rPr lang="en-US" sz="3200" dirty="0">
                          <a:solidFill>
                            <a:srgbClr val="000000"/>
                          </a:solidFill>
                        </a:rPr>
                        <a:t>State ROW Office</a:t>
                      </a:r>
                    </a:p>
                  </a:txBody>
                  <a:tcPr/>
                </a:tc>
                <a:extLst>
                  <a:ext uri="{0D108BD9-81ED-4DB2-BD59-A6C34878D82A}">
                    <a16:rowId xmlns:a16="http://schemas.microsoft.com/office/drawing/2014/main" val="2291232009"/>
                  </a:ext>
                </a:extLst>
              </a:tr>
              <a:tr h="259080">
                <a:tc>
                  <a:txBody>
                    <a:bodyPr/>
                    <a:lstStyle/>
                    <a:p>
                      <a:r>
                        <a:rPr lang="en-US" sz="3200" dirty="0">
                          <a:solidFill>
                            <a:srgbClr val="000000"/>
                          </a:solidFill>
                        </a:rPr>
                        <a:t>UTL</a:t>
                      </a:r>
                    </a:p>
                  </a:txBody>
                  <a:tcPr/>
                </a:tc>
                <a:tc>
                  <a:txBody>
                    <a:bodyPr/>
                    <a:lstStyle/>
                    <a:p>
                      <a:r>
                        <a:rPr lang="en-US" sz="3200" dirty="0">
                          <a:solidFill>
                            <a:srgbClr val="000000"/>
                          </a:solidFill>
                        </a:rPr>
                        <a:t>Local Sponsor</a:t>
                      </a:r>
                    </a:p>
                  </a:txBody>
                  <a:tcPr/>
                </a:tc>
                <a:tc>
                  <a:txBody>
                    <a:bodyPr/>
                    <a:lstStyle/>
                    <a:p>
                      <a:r>
                        <a:rPr lang="en-US" sz="3200" dirty="0">
                          <a:solidFill>
                            <a:srgbClr val="000000"/>
                          </a:solidFill>
                        </a:rPr>
                        <a:t>District UTL Office</a:t>
                      </a:r>
                    </a:p>
                  </a:txBody>
                  <a:tcPr/>
                </a:tc>
                <a:extLst>
                  <a:ext uri="{0D108BD9-81ED-4DB2-BD59-A6C34878D82A}">
                    <a16:rowId xmlns:a16="http://schemas.microsoft.com/office/drawing/2014/main" val="3207503988"/>
                  </a:ext>
                </a:extLst>
              </a:tr>
              <a:tr h="259080">
                <a:tc>
                  <a:txBody>
                    <a:bodyPr/>
                    <a:lstStyle/>
                    <a:p>
                      <a:r>
                        <a:rPr lang="en-US" sz="3200" dirty="0">
                          <a:solidFill>
                            <a:srgbClr val="000000"/>
                          </a:solidFill>
                        </a:rPr>
                        <a:t>CST</a:t>
                      </a:r>
                    </a:p>
                  </a:txBody>
                  <a:tcPr/>
                </a:tc>
                <a:tc>
                  <a:txBody>
                    <a:bodyPr/>
                    <a:lstStyle/>
                    <a:p>
                      <a:r>
                        <a:rPr lang="en-US" sz="3200" dirty="0">
                          <a:solidFill>
                            <a:srgbClr val="000000"/>
                          </a:solidFill>
                        </a:rPr>
                        <a:t>Local Sponsor</a:t>
                      </a:r>
                    </a:p>
                  </a:txBody>
                  <a:tcPr/>
                </a:tc>
                <a:tc>
                  <a:txBody>
                    <a:bodyPr/>
                    <a:lstStyle/>
                    <a:p>
                      <a:r>
                        <a:rPr lang="en-US" sz="3200" dirty="0">
                          <a:solidFill>
                            <a:srgbClr val="000000"/>
                          </a:solidFill>
                        </a:rPr>
                        <a:t>Office of Eng Services</a:t>
                      </a:r>
                    </a:p>
                  </a:txBody>
                  <a:tcPr/>
                </a:tc>
                <a:extLst>
                  <a:ext uri="{0D108BD9-81ED-4DB2-BD59-A6C34878D82A}">
                    <a16:rowId xmlns:a16="http://schemas.microsoft.com/office/drawing/2014/main" val="2186171037"/>
                  </a:ext>
                </a:extLst>
              </a:tr>
            </a:tbl>
          </a:graphicData>
        </a:graphic>
      </p:graphicFrame>
      <p:sp>
        <p:nvSpPr>
          <p:cNvPr id="2" name="TextBox 1">
            <a:extLst>
              <a:ext uri="{FF2B5EF4-FFF2-40B4-BE49-F238E27FC236}">
                <a16:creationId xmlns:a16="http://schemas.microsoft.com/office/drawing/2014/main" id="{19AC50F1-15D4-8F6E-18F7-2B206D2D5A9C}"/>
              </a:ext>
            </a:extLst>
          </p:cNvPr>
          <p:cNvSpPr txBox="1"/>
          <p:nvPr/>
        </p:nvSpPr>
        <p:spPr>
          <a:xfrm>
            <a:off x="2719070" y="1860746"/>
            <a:ext cx="6654800" cy="584775"/>
          </a:xfrm>
          <a:prstGeom prst="rect">
            <a:avLst/>
          </a:prstGeom>
          <a:noFill/>
        </p:spPr>
        <p:txBody>
          <a:bodyPr wrap="square" rtlCol="0">
            <a:spAutoFit/>
          </a:bodyPr>
          <a:lstStyle/>
          <a:p>
            <a:r>
              <a:rPr lang="en-US" sz="3200" b="1" dirty="0">
                <a:solidFill>
                  <a:srgbClr val="000000"/>
                </a:solidFill>
              </a:rPr>
              <a:t>Projects with Local Funds Only</a:t>
            </a:r>
          </a:p>
        </p:txBody>
      </p:sp>
      <p:sp>
        <p:nvSpPr>
          <p:cNvPr id="8" name="TextBox 7">
            <a:extLst>
              <a:ext uri="{FF2B5EF4-FFF2-40B4-BE49-F238E27FC236}">
                <a16:creationId xmlns:a16="http://schemas.microsoft.com/office/drawing/2014/main" id="{5239FD0C-0EBD-1CCA-A4D3-FF99A977A7DE}"/>
              </a:ext>
            </a:extLst>
          </p:cNvPr>
          <p:cNvSpPr txBox="1"/>
          <p:nvPr/>
        </p:nvSpPr>
        <p:spPr>
          <a:xfrm>
            <a:off x="1327150" y="5774142"/>
            <a:ext cx="9438641" cy="1077218"/>
          </a:xfrm>
          <a:prstGeom prst="rect">
            <a:avLst/>
          </a:prstGeom>
          <a:noFill/>
        </p:spPr>
        <p:txBody>
          <a:bodyPr wrap="square" rtlCol="0">
            <a:spAutoFit/>
          </a:bodyPr>
          <a:lstStyle/>
          <a:p>
            <a:r>
              <a:rPr lang="en-US" sz="3200" dirty="0">
                <a:solidFill>
                  <a:srgbClr val="000000"/>
                </a:solidFill>
              </a:rPr>
              <a:t>* This only applies to the funding phase that is only using local money</a:t>
            </a:r>
          </a:p>
        </p:txBody>
      </p:sp>
    </p:spTree>
    <p:extLst>
      <p:ext uri="{BB962C8B-B14F-4D97-AF65-F5344CB8AC3E}">
        <p14:creationId xmlns:p14="http://schemas.microsoft.com/office/powerpoint/2010/main" val="11338733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6A97C3C-D17C-3F39-6530-EEB8CD24E90B}"/>
              </a:ext>
            </a:extLst>
          </p:cNvPr>
          <p:cNvSpPr txBox="1"/>
          <p:nvPr/>
        </p:nvSpPr>
        <p:spPr>
          <a:xfrm>
            <a:off x="335092" y="3771120"/>
            <a:ext cx="10993244" cy="3970318"/>
          </a:xfrm>
          <a:prstGeom prst="rect">
            <a:avLst/>
          </a:prstGeom>
          <a:noFill/>
        </p:spPr>
        <p:txBody>
          <a:bodyPr wrap="square" rtlCol="0">
            <a:spAutoFit/>
          </a:bodyPr>
          <a:lstStyle/>
          <a:p>
            <a:pPr marL="285750" indent="-285750">
              <a:buFont typeface="Arial" panose="020B0604020202020204" pitchFamily="34" charset="0"/>
              <a:buChar char="•"/>
            </a:pPr>
            <a:r>
              <a:rPr lang="en-US" sz="2800" dirty="0">
                <a:solidFill>
                  <a:srgbClr val="000000"/>
                </a:solidFill>
              </a:rPr>
              <a:t>Engineering Services is responsible for </a:t>
            </a:r>
            <a:r>
              <a:rPr lang="en-US" sz="2800" b="1" dirty="0">
                <a:solidFill>
                  <a:srgbClr val="045594"/>
                </a:solidFill>
              </a:rPr>
              <a:t>reviewing and processing</a:t>
            </a:r>
            <a:r>
              <a:rPr lang="en-US" sz="2800" b="1" dirty="0">
                <a:solidFill>
                  <a:srgbClr val="000000"/>
                </a:solidFill>
              </a:rPr>
              <a:t> </a:t>
            </a:r>
            <a:r>
              <a:rPr lang="en-US" sz="2800" dirty="0">
                <a:solidFill>
                  <a:srgbClr val="000000"/>
                </a:solidFill>
              </a:rPr>
              <a:t>all cost estimates.</a:t>
            </a:r>
          </a:p>
          <a:p>
            <a:pPr marL="285750" indent="-285750">
              <a:buFont typeface="Arial" panose="020B0604020202020204" pitchFamily="34" charset="0"/>
              <a:buChar char="•"/>
            </a:pPr>
            <a:endParaRPr lang="en-US" sz="1400" dirty="0">
              <a:solidFill>
                <a:srgbClr val="000000"/>
              </a:solidFill>
            </a:endParaRPr>
          </a:p>
          <a:p>
            <a:pPr marL="742950" lvl="1" indent="-285750">
              <a:buFont typeface="Arial" panose="020B0604020202020204" pitchFamily="34" charset="0"/>
              <a:buChar char="•"/>
            </a:pPr>
            <a:r>
              <a:rPr lang="en-US" sz="2800" b="1" dirty="0">
                <a:solidFill>
                  <a:srgbClr val="045594"/>
                </a:solidFill>
              </a:rPr>
              <a:t>Focus on construction cost </a:t>
            </a:r>
            <a:r>
              <a:rPr lang="en-US" sz="2800" dirty="0">
                <a:solidFill>
                  <a:srgbClr val="000000"/>
                </a:solidFill>
              </a:rPr>
              <a:t>estimates for pay item quantities and general assessment of price. </a:t>
            </a:r>
          </a:p>
          <a:p>
            <a:pPr lvl="1"/>
            <a:endParaRPr lang="en-US" sz="1400" dirty="0">
              <a:solidFill>
                <a:srgbClr val="000000"/>
              </a:solidFill>
            </a:endParaRPr>
          </a:p>
          <a:p>
            <a:pPr marL="742950" lvl="1" indent="-285750">
              <a:buFont typeface="Arial" panose="020B0604020202020204" pitchFamily="34" charset="0"/>
              <a:buChar char="•"/>
            </a:pPr>
            <a:r>
              <a:rPr lang="en-US" sz="2800" dirty="0">
                <a:solidFill>
                  <a:srgbClr val="000000"/>
                </a:solidFill>
              </a:rPr>
              <a:t>Review ROW and UTL estimates </a:t>
            </a:r>
            <a:r>
              <a:rPr lang="en-US" sz="2800" b="1" dirty="0">
                <a:solidFill>
                  <a:srgbClr val="045594"/>
                </a:solidFill>
              </a:rPr>
              <a:t>for completeness </a:t>
            </a:r>
            <a:r>
              <a:rPr lang="en-US" sz="2800" dirty="0">
                <a:solidFill>
                  <a:srgbClr val="000000"/>
                </a:solidFill>
              </a:rPr>
              <a:t>only.</a:t>
            </a:r>
          </a:p>
          <a:p>
            <a:endParaRPr lang="en-US" sz="2800" dirty="0"/>
          </a:p>
          <a:p>
            <a:pPr marL="742950" lvl="1" indent="-285750">
              <a:buFont typeface="Arial" panose="020B0604020202020204" pitchFamily="34" charset="0"/>
              <a:buChar char="•"/>
            </a:pPr>
            <a:endParaRPr lang="en-US" sz="2800" dirty="0"/>
          </a:p>
          <a:p>
            <a:pPr lvl="1"/>
            <a:endParaRPr lang="en-US" sz="2800" dirty="0"/>
          </a:p>
        </p:txBody>
      </p:sp>
      <p:sp>
        <p:nvSpPr>
          <p:cNvPr id="6" name="TextBox 5">
            <a:extLst>
              <a:ext uri="{FF2B5EF4-FFF2-40B4-BE49-F238E27FC236}">
                <a16:creationId xmlns:a16="http://schemas.microsoft.com/office/drawing/2014/main" id="{9265A4CB-A59B-8E72-4AC0-930C21833147}"/>
              </a:ext>
            </a:extLst>
          </p:cNvPr>
          <p:cNvSpPr txBox="1"/>
          <p:nvPr/>
        </p:nvSpPr>
        <p:spPr>
          <a:xfrm>
            <a:off x="10455078" y="6396335"/>
            <a:ext cx="3300761" cy="461665"/>
          </a:xfrm>
          <a:prstGeom prst="rect">
            <a:avLst/>
          </a:prstGeom>
          <a:noFill/>
        </p:spPr>
        <p:txBody>
          <a:bodyPr wrap="square" rtlCol="0">
            <a:spAutoFit/>
          </a:bodyPr>
          <a:lstStyle/>
          <a:p>
            <a:r>
              <a:rPr lang="en-US" sz="2400" dirty="0"/>
              <a:t>Policy 3A-9</a:t>
            </a:r>
          </a:p>
        </p:txBody>
      </p:sp>
      <p:sp>
        <p:nvSpPr>
          <p:cNvPr id="7" name="Title 21">
            <a:extLst>
              <a:ext uri="{FF2B5EF4-FFF2-40B4-BE49-F238E27FC236}">
                <a16:creationId xmlns:a16="http://schemas.microsoft.com/office/drawing/2014/main" id="{8381A9C7-82D7-1AED-FD02-E85A452D5278}"/>
              </a:ext>
            </a:extLst>
          </p:cNvPr>
          <p:cNvSpPr txBox="1">
            <a:spLocks/>
          </p:cNvSpPr>
          <p:nvPr/>
        </p:nvSpPr>
        <p:spPr>
          <a:xfrm>
            <a:off x="538842" y="324142"/>
            <a:ext cx="11114314" cy="800101"/>
          </a:xfrm>
          <a:prstGeom prst="rect">
            <a:avLst/>
          </a:prstGeom>
          <a:noFill/>
        </p:spPr>
        <p:txBody>
          <a:bodyPr vert="horz" lIns="0" tIns="45720" rIns="0" bIns="45720" rtlCol="0" anchor="b">
            <a:normAutofit/>
          </a:bodyPr>
          <a:lstStyle>
            <a:lvl1pPr algn="l" defTabSz="914400" rtl="0" eaLnBrk="1" latinLnBrk="0" hangingPunct="1">
              <a:lnSpc>
                <a:spcPct val="90000"/>
              </a:lnSpc>
              <a:spcBef>
                <a:spcPct val="0"/>
              </a:spcBef>
              <a:buNone/>
              <a:defRPr sz="2700" kern="1200">
                <a:solidFill>
                  <a:schemeClr val="tx1"/>
                </a:solidFill>
                <a:latin typeface="+mj-lt"/>
                <a:ea typeface="+mj-ea"/>
                <a:cs typeface="+mj-cs"/>
              </a:defRPr>
            </a:lvl1pPr>
          </a:lstStyle>
          <a:p>
            <a:pPr algn="ctr"/>
            <a:r>
              <a:rPr lang="en-US" sz="4000" b="1" dirty="0">
                <a:solidFill>
                  <a:srgbClr val="045594"/>
                </a:solidFill>
              </a:rPr>
              <a:t>Cost Estimate: Office of Engineering Services</a:t>
            </a:r>
          </a:p>
        </p:txBody>
      </p:sp>
      <p:pic>
        <p:nvPicPr>
          <p:cNvPr id="8" name="Picture 7">
            <a:extLst>
              <a:ext uri="{FF2B5EF4-FFF2-40B4-BE49-F238E27FC236}">
                <a16:creationId xmlns:a16="http://schemas.microsoft.com/office/drawing/2014/main" id="{60E40F2F-5DF7-BA41-DED7-A38E5C5F8B6C}"/>
              </a:ext>
            </a:extLst>
          </p:cNvPr>
          <p:cNvPicPr>
            <a:picLocks noChangeAspect="1"/>
          </p:cNvPicPr>
          <p:nvPr/>
        </p:nvPicPr>
        <p:blipFill>
          <a:blip r:embed="rId3"/>
          <a:stretch>
            <a:fillRect/>
          </a:stretch>
        </p:blipFill>
        <p:spPr>
          <a:xfrm>
            <a:off x="335092" y="1471797"/>
            <a:ext cx="11521815" cy="2207211"/>
          </a:xfrm>
          <a:prstGeom prst="rect">
            <a:avLst/>
          </a:prstGeom>
          <a:ln w="38100">
            <a:solidFill>
              <a:schemeClr val="accent1">
                <a:shade val="15000"/>
              </a:schemeClr>
            </a:solidFill>
          </a:ln>
        </p:spPr>
      </p:pic>
      <p:sp>
        <p:nvSpPr>
          <p:cNvPr id="9" name="Rectangle 8">
            <a:extLst>
              <a:ext uri="{FF2B5EF4-FFF2-40B4-BE49-F238E27FC236}">
                <a16:creationId xmlns:a16="http://schemas.microsoft.com/office/drawing/2014/main" id="{CA6CBB78-754A-52EF-73B1-C4F0FB7F2670}"/>
              </a:ext>
            </a:extLst>
          </p:cNvPr>
          <p:cNvSpPr/>
          <p:nvPr/>
        </p:nvSpPr>
        <p:spPr>
          <a:xfrm>
            <a:off x="4807130" y="1471797"/>
            <a:ext cx="3696789" cy="383177"/>
          </a:xfrm>
          <a:prstGeom prst="rect">
            <a:avLst/>
          </a:prstGeom>
          <a:solidFill>
            <a:srgbClr val="FFFF00">
              <a:alpha val="2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9812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 presetClass="entr" presetSubtype="0" fill="hold" nodeType="afterEffect">
                                  <p:stCondLst>
                                    <p:cond delay="1000"/>
                                  </p:stCondLst>
                                  <p:childTnLst>
                                    <p:set>
                                      <p:cBhvr>
                                        <p:cTn id="12"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childTnLst>
                                </p:cTn>
                              </p:par>
                            </p:childTnLst>
                          </p:cTn>
                        </p:par>
                        <p:par>
                          <p:cTn id="17" fill="hold">
                            <p:stCondLst>
                              <p:cond delay="0"/>
                            </p:stCondLst>
                            <p:childTnLst>
                              <p:par>
                                <p:cTn id="18" presetID="1" presetClass="entr" presetSubtype="0" fill="hold" nodeType="afterEffect">
                                  <p:stCondLst>
                                    <p:cond delay="1500"/>
                                  </p:stCondLst>
                                  <p:childTnLst>
                                    <p:set>
                                      <p:cBhvr>
                                        <p:cTn id="19"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6A97C3C-D17C-3F39-6530-EEB8CD24E90B}"/>
              </a:ext>
            </a:extLst>
          </p:cNvPr>
          <p:cNvSpPr txBox="1"/>
          <p:nvPr/>
        </p:nvSpPr>
        <p:spPr>
          <a:xfrm>
            <a:off x="538843" y="3589511"/>
            <a:ext cx="10993244" cy="3046988"/>
          </a:xfrm>
          <a:prstGeom prst="rect">
            <a:avLst/>
          </a:prstGeom>
          <a:noFill/>
        </p:spPr>
        <p:txBody>
          <a:bodyPr wrap="square" rtlCol="0">
            <a:spAutoFit/>
          </a:bodyPr>
          <a:lstStyle/>
          <a:p>
            <a:pPr marL="742950" lvl="1" indent="-285750">
              <a:buFont typeface="Arial" panose="020B0604020202020204" pitchFamily="34" charset="0"/>
              <a:buChar char="•"/>
            </a:pPr>
            <a:endParaRPr lang="en-US" sz="3200" dirty="0">
              <a:solidFill>
                <a:srgbClr val="000000"/>
              </a:solidFill>
            </a:endParaRPr>
          </a:p>
          <a:p>
            <a:pPr marL="285750" indent="-285750">
              <a:buFont typeface="Arial" panose="020B0604020202020204" pitchFamily="34" charset="0"/>
              <a:buChar char="•"/>
            </a:pPr>
            <a:r>
              <a:rPr lang="en-US" sz="3200" dirty="0">
                <a:solidFill>
                  <a:srgbClr val="000000"/>
                </a:solidFill>
              </a:rPr>
              <a:t>The </a:t>
            </a:r>
            <a:r>
              <a:rPr lang="en-US" sz="3200" b="1" dirty="0">
                <a:solidFill>
                  <a:srgbClr val="045594"/>
                </a:solidFill>
              </a:rPr>
              <a:t>Final CST cost estimate </a:t>
            </a:r>
            <a:r>
              <a:rPr lang="en-US" sz="3200" dirty="0">
                <a:solidFill>
                  <a:srgbClr val="000000"/>
                </a:solidFill>
              </a:rPr>
              <a:t>is </a:t>
            </a:r>
            <a:r>
              <a:rPr lang="en-US" sz="3200" b="1" dirty="0">
                <a:solidFill>
                  <a:srgbClr val="045594"/>
                </a:solidFill>
              </a:rPr>
              <a:t>prepared by Engineering Services</a:t>
            </a:r>
            <a:r>
              <a:rPr lang="en-US" sz="3200" b="1" dirty="0">
                <a:solidFill>
                  <a:srgbClr val="000000"/>
                </a:solidFill>
              </a:rPr>
              <a:t> </a:t>
            </a:r>
            <a:r>
              <a:rPr lang="en-US" sz="3200" dirty="0">
                <a:solidFill>
                  <a:srgbClr val="000000"/>
                </a:solidFill>
              </a:rPr>
              <a:t>for GDOT Let projects.</a:t>
            </a:r>
          </a:p>
          <a:p>
            <a:endParaRPr lang="en-US" sz="3200" dirty="0">
              <a:solidFill>
                <a:srgbClr val="000000"/>
              </a:solidFill>
            </a:endParaRPr>
          </a:p>
          <a:p>
            <a:pPr marL="742950" lvl="1" indent="-285750">
              <a:buFont typeface="Arial" panose="020B0604020202020204" pitchFamily="34" charset="0"/>
              <a:buChar char="•"/>
            </a:pPr>
            <a:endParaRPr lang="en-US" sz="3200" dirty="0">
              <a:solidFill>
                <a:srgbClr val="000000"/>
              </a:solidFill>
            </a:endParaRPr>
          </a:p>
          <a:p>
            <a:pPr lvl="1"/>
            <a:endParaRPr lang="en-US" sz="3200" dirty="0">
              <a:solidFill>
                <a:srgbClr val="000000"/>
              </a:solidFill>
            </a:endParaRPr>
          </a:p>
        </p:txBody>
      </p:sp>
      <p:pic>
        <p:nvPicPr>
          <p:cNvPr id="4" name="Picture 3">
            <a:extLst>
              <a:ext uri="{FF2B5EF4-FFF2-40B4-BE49-F238E27FC236}">
                <a16:creationId xmlns:a16="http://schemas.microsoft.com/office/drawing/2014/main" id="{37D6D74F-F178-09D8-0C44-7AF583AA166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32518" y="1761970"/>
            <a:ext cx="11926964" cy="1990205"/>
          </a:xfrm>
          <a:prstGeom prst="rect">
            <a:avLst/>
          </a:prstGeom>
          <a:ln w="22225">
            <a:solidFill>
              <a:schemeClr val="tx1"/>
            </a:solidFill>
          </a:ln>
        </p:spPr>
      </p:pic>
      <p:sp>
        <p:nvSpPr>
          <p:cNvPr id="6" name="TextBox 5">
            <a:extLst>
              <a:ext uri="{FF2B5EF4-FFF2-40B4-BE49-F238E27FC236}">
                <a16:creationId xmlns:a16="http://schemas.microsoft.com/office/drawing/2014/main" id="{9265A4CB-A59B-8E72-4AC0-930C21833147}"/>
              </a:ext>
            </a:extLst>
          </p:cNvPr>
          <p:cNvSpPr txBox="1"/>
          <p:nvPr/>
        </p:nvSpPr>
        <p:spPr>
          <a:xfrm>
            <a:off x="10272198" y="6396335"/>
            <a:ext cx="3300761" cy="461665"/>
          </a:xfrm>
          <a:prstGeom prst="rect">
            <a:avLst/>
          </a:prstGeom>
          <a:noFill/>
        </p:spPr>
        <p:txBody>
          <a:bodyPr wrap="square" rtlCol="0">
            <a:spAutoFit/>
          </a:bodyPr>
          <a:lstStyle/>
          <a:p>
            <a:r>
              <a:rPr lang="en-US" sz="2400" dirty="0"/>
              <a:t>Policy 3A-9</a:t>
            </a:r>
          </a:p>
        </p:txBody>
      </p:sp>
      <p:sp>
        <p:nvSpPr>
          <p:cNvPr id="7" name="Title 21">
            <a:extLst>
              <a:ext uri="{FF2B5EF4-FFF2-40B4-BE49-F238E27FC236}">
                <a16:creationId xmlns:a16="http://schemas.microsoft.com/office/drawing/2014/main" id="{8381A9C7-82D7-1AED-FD02-E85A452D5278}"/>
              </a:ext>
            </a:extLst>
          </p:cNvPr>
          <p:cNvSpPr txBox="1">
            <a:spLocks/>
          </p:cNvSpPr>
          <p:nvPr/>
        </p:nvSpPr>
        <p:spPr>
          <a:xfrm>
            <a:off x="357180" y="431704"/>
            <a:ext cx="11477640" cy="800101"/>
          </a:xfrm>
          <a:prstGeom prst="rect">
            <a:avLst/>
          </a:prstGeom>
          <a:noFill/>
        </p:spPr>
        <p:txBody>
          <a:bodyPr vert="horz" lIns="0" tIns="45720" rIns="0" bIns="45720" rtlCol="0" anchor="b">
            <a:normAutofit/>
          </a:bodyPr>
          <a:lstStyle>
            <a:lvl1pPr algn="l" defTabSz="914400" rtl="0" eaLnBrk="1" latinLnBrk="0" hangingPunct="1">
              <a:lnSpc>
                <a:spcPct val="90000"/>
              </a:lnSpc>
              <a:spcBef>
                <a:spcPct val="0"/>
              </a:spcBef>
              <a:buNone/>
              <a:defRPr sz="2700" kern="1200">
                <a:solidFill>
                  <a:schemeClr val="tx1"/>
                </a:solidFill>
                <a:latin typeface="+mj-lt"/>
                <a:ea typeface="+mj-ea"/>
                <a:cs typeface="+mj-cs"/>
              </a:defRPr>
            </a:lvl1pPr>
          </a:lstStyle>
          <a:p>
            <a:pPr algn="ctr"/>
            <a:r>
              <a:rPr lang="en-US" sz="4000" b="1" dirty="0">
                <a:solidFill>
                  <a:srgbClr val="045594"/>
                </a:solidFill>
              </a:rPr>
              <a:t>Cost Estimate: Office of Engineering Services</a:t>
            </a:r>
          </a:p>
        </p:txBody>
      </p:sp>
      <p:sp>
        <p:nvSpPr>
          <p:cNvPr id="9" name="Rectangle 8">
            <a:extLst>
              <a:ext uri="{FF2B5EF4-FFF2-40B4-BE49-F238E27FC236}">
                <a16:creationId xmlns:a16="http://schemas.microsoft.com/office/drawing/2014/main" id="{D05726CF-0808-6BE6-D4C4-A453397AAAD7}"/>
              </a:ext>
            </a:extLst>
          </p:cNvPr>
          <p:cNvSpPr/>
          <p:nvPr/>
        </p:nvSpPr>
        <p:spPr>
          <a:xfrm>
            <a:off x="1775277" y="3060722"/>
            <a:ext cx="5340169" cy="274320"/>
          </a:xfrm>
          <a:prstGeom prst="rect">
            <a:avLst/>
          </a:prstGeom>
          <a:solidFill>
            <a:srgbClr val="FFFF00">
              <a:alpha val="25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46BC4235-7E81-0DA2-79DE-A6ECB36884D6}"/>
              </a:ext>
            </a:extLst>
          </p:cNvPr>
          <p:cNvSpPr/>
          <p:nvPr/>
        </p:nvSpPr>
        <p:spPr>
          <a:xfrm>
            <a:off x="7781652" y="3054962"/>
            <a:ext cx="2985631" cy="274320"/>
          </a:xfrm>
          <a:prstGeom prst="rect">
            <a:avLst/>
          </a:prstGeom>
          <a:solidFill>
            <a:srgbClr val="FFFF00">
              <a:alpha val="25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6E484DB1-5DB6-5536-58CC-D35080341C55}"/>
              </a:ext>
            </a:extLst>
          </p:cNvPr>
          <p:cNvSpPr txBox="1"/>
          <p:nvPr/>
        </p:nvSpPr>
        <p:spPr>
          <a:xfrm>
            <a:off x="1869440" y="5590059"/>
            <a:ext cx="8453120" cy="584775"/>
          </a:xfrm>
          <a:prstGeom prst="rect">
            <a:avLst/>
          </a:prstGeom>
          <a:solidFill>
            <a:srgbClr val="FFFF00"/>
          </a:solidFill>
        </p:spPr>
        <p:txBody>
          <a:bodyPr wrap="square" rtlCol="0">
            <a:spAutoFit/>
          </a:bodyPr>
          <a:lstStyle/>
          <a:p>
            <a:pPr lvl="1"/>
            <a:r>
              <a:rPr lang="en-US" sz="3200" dirty="0">
                <a:solidFill>
                  <a:srgbClr val="000000"/>
                </a:solidFill>
              </a:rPr>
              <a:t>Triggered by submission of CFFPR letter.     </a:t>
            </a:r>
          </a:p>
        </p:txBody>
      </p:sp>
    </p:spTree>
    <p:extLst>
      <p:ext uri="{BB962C8B-B14F-4D97-AF65-F5344CB8AC3E}">
        <p14:creationId xmlns:p14="http://schemas.microsoft.com/office/powerpoint/2010/main" val="31871451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 presetClass="entr" presetSubtype="0" fill="hold" grpId="0" nodeType="afterEffect">
                                  <p:stCondLst>
                                    <p:cond delay="1000"/>
                                  </p:stCondLst>
                                  <p:childTnLst>
                                    <p:set>
                                      <p:cBhvr>
                                        <p:cTn id="17" dur="1" fill="hold">
                                          <p:stCondLst>
                                            <p:cond delay="0"/>
                                          </p:stCondLst>
                                        </p:cTn>
                                        <p:tgtEl>
                                          <p:spTgt spid="3"/>
                                        </p:tgtEl>
                                        <p:attrNameLst>
                                          <p:attrName>style.visibility</p:attrName>
                                        </p:attrNameLst>
                                      </p:cBhvr>
                                      <p:to>
                                        <p:strVal val="visible"/>
                                      </p:to>
                                    </p:set>
                                  </p:childTnLst>
                                </p:cTn>
                              </p:par>
                            </p:childTnLst>
                          </p:cTn>
                        </p:par>
                        <p:par>
                          <p:cTn id="18" fill="hold">
                            <p:stCondLst>
                              <p:cond delay="2000"/>
                            </p:stCondLst>
                            <p:childTnLst>
                              <p:par>
                                <p:cTn id="19" presetID="1" presetClass="entr" presetSubtype="0" fill="hold" grpId="0" nodeType="afterEffect">
                                  <p:stCondLst>
                                    <p:cond delay="1500"/>
                                  </p:stCondLst>
                                  <p:childTnLst>
                                    <p:set>
                                      <p:cBhvr>
                                        <p:cTn id="2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animBg="1"/>
      <p:bldP spid="10" grpId="0" animBg="1"/>
      <p:bldP spid="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6A97C3C-D17C-3F39-6530-EEB8CD24E90B}"/>
              </a:ext>
            </a:extLst>
          </p:cNvPr>
          <p:cNvSpPr txBox="1"/>
          <p:nvPr/>
        </p:nvSpPr>
        <p:spPr>
          <a:xfrm>
            <a:off x="335092" y="4634315"/>
            <a:ext cx="10993244" cy="2062103"/>
          </a:xfrm>
          <a:prstGeom prst="rect">
            <a:avLst/>
          </a:prstGeom>
          <a:noFill/>
        </p:spPr>
        <p:txBody>
          <a:bodyPr wrap="square" rtlCol="0">
            <a:spAutoFit/>
          </a:bodyPr>
          <a:lstStyle/>
          <a:p>
            <a:pPr marL="285750" indent="-285750">
              <a:buFont typeface="Arial" panose="020B0604020202020204" pitchFamily="34" charset="0"/>
              <a:buChar char="•"/>
            </a:pPr>
            <a:r>
              <a:rPr lang="en-US" sz="3200" b="1" dirty="0">
                <a:solidFill>
                  <a:srgbClr val="045594"/>
                </a:solidFill>
              </a:rPr>
              <a:t>Chief Engineer approves </a:t>
            </a:r>
            <a:r>
              <a:rPr lang="en-US" sz="3200" dirty="0">
                <a:solidFill>
                  <a:srgbClr val="000000"/>
                </a:solidFill>
              </a:rPr>
              <a:t>all cost estimates.</a:t>
            </a:r>
          </a:p>
          <a:p>
            <a:endParaRPr lang="en-US" sz="3200" dirty="0">
              <a:solidFill>
                <a:srgbClr val="000000"/>
              </a:solidFill>
            </a:endParaRPr>
          </a:p>
          <a:p>
            <a:pPr marL="742950" lvl="1" indent="-285750">
              <a:buFont typeface="Arial" panose="020B0604020202020204" pitchFamily="34" charset="0"/>
              <a:buChar char="•"/>
            </a:pPr>
            <a:endParaRPr lang="en-US" sz="3200" dirty="0">
              <a:solidFill>
                <a:srgbClr val="000000"/>
              </a:solidFill>
            </a:endParaRPr>
          </a:p>
          <a:p>
            <a:pPr lvl="1"/>
            <a:endParaRPr lang="en-US" sz="3200" dirty="0">
              <a:solidFill>
                <a:srgbClr val="000000"/>
              </a:solidFill>
            </a:endParaRPr>
          </a:p>
        </p:txBody>
      </p:sp>
      <p:sp>
        <p:nvSpPr>
          <p:cNvPr id="6" name="TextBox 5">
            <a:extLst>
              <a:ext uri="{FF2B5EF4-FFF2-40B4-BE49-F238E27FC236}">
                <a16:creationId xmlns:a16="http://schemas.microsoft.com/office/drawing/2014/main" id="{9265A4CB-A59B-8E72-4AC0-930C21833147}"/>
              </a:ext>
            </a:extLst>
          </p:cNvPr>
          <p:cNvSpPr txBox="1"/>
          <p:nvPr/>
        </p:nvSpPr>
        <p:spPr>
          <a:xfrm>
            <a:off x="10272198" y="6396335"/>
            <a:ext cx="3300761" cy="461665"/>
          </a:xfrm>
          <a:prstGeom prst="rect">
            <a:avLst/>
          </a:prstGeom>
          <a:noFill/>
        </p:spPr>
        <p:txBody>
          <a:bodyPr wrap="square" rtlCol="0">
            <a:spAutoFit/>
          </a:bodyPr>
          <a:lstStyle/>
          <a:p>
            <a:r>
              <a:rPr lang="en-US" sz="2400" dirty="0"/>
              <a:t>Policy 3A-9</a:t>
            </a:r>
          </a:p>
        </p:txBody>
      </p:sp>
      <p:sp>
        <p:nvSpPr>
          <p:cNvPr id="7" name="Title 21">
            <a:extLst>
              <a:ext uri="{FF2B5EF4-FFF2-40B4-BE49-F238E27FC236}">
                <a16:creationId xmlns:a16="http://schemas.microsoft.com/office/drawing/2014/main" id="{8381A9C7-82D7-1AED-FD02-E85A452D5278}"/>
              </a:ext>
            </a:extLst>
          </p:cNvPr>
          <p:cNvSpPr txBox="1">
            <a:spLocks/>
          </p:cNvSpPr>
          <p:nvPr/>
        </p:nvSpPr>
        <p:spPr>
          <a:xfrm>
            <a:off x="538843" y="419336"/>
            <a:ext cx="11114314" cy="800101"/>
          </a:xfrm>
          <a:prstGeom prst="rect">
            <a:avLst/>
          </a:prstGeom>
          <a:noFill/>
        </p:spPr>
        <p:txBody>
          <a:bodyPr vert="horz" lIns="0" tIns="45720" rIns="0" bIns="45720" rtlCol="0" anchor="b">
            <a:normAutofit/>
          </a:bodyPr>
          <a:lstStyle>
            <a:lvl1pPr algn="l" defTabSz="914400" rtl="0" eaLnBrk="1" latinLnBrk="0" hangingPunct="1">
              <a:lnSpc>
                <a:spcPct val="90000"/>
              </a:lnSpc>
              <a:spcBef>
                <a:spcPct val="0"/>
              </a:spcBef>
              <a:buNone/>
              <a:defRPr sz="2700" kern="1200">
                <a:solidFill>
                  <a:schemeClr val="tx1"/>
                </a:solidFill>
                <a:latin typeface="+mj-lt"/>
                <a:ea typeface="+mj-ea"/>
                <a:cs typeface="+mj-cs"/>
              </a:defRPr>
            </a:lvl1pPr>
          </a:lstStyle>
          <a:p>
            <a:pPr algn="ctr"/>
            <a:r>
              <a:rPr lang="en-US" sz="4000" b="1" dirty="0">
                <a:solidFill>
                  <a:srgbClr val="045594"/>
                </a:solidFill>
              </a:rPr>
              <a:t>Cost Estimate: Chief Engineer</a:t>
            </a:r>
          </a:p>
        </p:txBody>
      </p:sp>
      <p:pic>
        <p:nvPicPr>
          <p:cNvPr id="8" name="Picture 7">
            <a:extLst>
              <a:ext uri="{FF2B5EF4-FFF2-40B4-BE49-F238E27FC236}">
                <a16:creationId xmlns:a16="http://schemas.microsoft.com/office/drawing/2014/main" id="{60E40F2F-5DF7-BA41-DED7-A38E5C5F8B6C}"/>
              </a:ext>
            </a:extLst>
          </p:cNvPr>
          <p:cNvPicPr>
            <a:picLocks noChangeAspect="1"/>
          </p:cNvPicPr>
          <p:nvPr/>
        </p:nvPicPr>
        <p:blipFill>
          <a:blip r:embed="rId3"/>
          <a:stretch>
            <a:fillRect/>
          </a:stretch>
        </p:blipFill>
        <p:spPr>
          <a:xfrm>
            <a:off x="268417" y="2100447"/>
            <a:ext cx="11521815" cy="2207211"/>
          </a:xfrm>
          <a:prstGeom prst="rect">
            <a:avLst/>
          </a:prstGeom>
          <a:ln w="38100">
            <a:solidFill>
              <a:schemeClr val="accent1">
                <a:shade val="15000"/>
              </a:schemeClr>
            </a:solidFill>
          </a:ln>
        </p:spPr>
      </p:pic>
      <p:sp>
        <p:nvSpPr>
          <p:cNvPr id="9" name="Rectangle 8">
            <a:extLst>
              <a:ext uri="{FF2B5EF4-FFF2-40B4-BE49-F238E27FC236}">
                <a16:creationId xmlns:a16="http://schemas.microsoft.com/office/drawing/2014/main" id="{CA6CBB78-754A-52EF-73B1-C4F0FB7F2670}"/>
              </a:ext>
            </a:extLst>
          </p:cNvPr>
          <p:cNvSpPr/>
          <p:nvPr/>
        </p:nvSpPr>
        <p:spPr>
          <a:xfrm>
            <a:off x="4740455" y="2100447"/>
            <a:ext cx="3696789" cy="383177"/>
          </a:xfrm>
          <a:prstGeom prst="rect">
            <a:avLst/>
          </a:prstGeom>
          <a:solidFill>
            <a:srgbClr val="FFFF00">
              <a:alpha val="2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465295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42"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animEffect transition="in" filter="fade">
                                      <p:cBhvr>
                                        <p:cTn id="9" dur="1000"/>
                                        <p:tgtEl>
                                          <p:spTgt spid="9"/>
                                        </p:tgtEl>
                                      </p:cBhvr>
                                    </p:animEffect>
                                    <p:anim calcmode="lin" valueType="num">
                                      <p:cBhvr>
                                        <p:cTn id="10" dur="1000" fill="hold"/>
                                        <p:tgtEl>
                                          <p:spTgt spid="9"/>
                                        </p:tgtEl>
                                        <p:attrNameLst>
                                          <p:attrName>ppt_x</p:attrName>
                                        </p:attrNameLst>
                                      </p:cBhvr>
                                      <p:tavLst>
                                        <p:tav tm="0">
                                          <p:val>
                                            <p:strVal val="#ppt_x"/>
                                          </p:val>
                                        </p:tav>
                                        <p:tav tm="100000">
                                          <p:val>
                                            <p:strVal val="#ppt_x"/>
                                          </p:val>
                                        </p:tav>
                                      </p:tavLst>
                                    </p:anim>
                                    <p:anim calcmode="lin" valueType="num">
                                      <p:cBhvr>
                                        <p:cTn id="11" dur="1000" fill="hold"/>
                                        <p:tgtEl>
                                          <p:spTgt spid="9"/>
                                        </p:tgtEl>
                                        <p:attrNameLst>
                                          <p:attrName>ppt_y</p:attrName>
                                        </p:attrNameLst>
                                      </p:cBhvr>
                                      <p:tavLst>
                                        <p:tav tm="0">
                                          <p:val>
                                            <p:strVal val="#ppt_y+.1"/>
                                          </p:val>
                                        </p:tav>
                                        <p:tav tm="100000">
                                          <p:val>
                                            <p:strVal val="#ppt_y"/>
                                          </p:val>
                                        </p:tav>
                                      </p:tavLst>
                                    </p:anim>
                                  </p:childTnLst>
                                </p:cTn>
                              </p:par>
                            </p:childTnLst>
                          </p:cTn>
                        </p:par>
                        <p:par>
                          <p:cTn id="12" fill="hold">
                            <p:stCondLst>
                              <p:cond delay="1000"/>
                            </p:stCondLst>
                            <p:childTnLst>
                              <p:par>
                                <p:cTn id="13" presetID="1" presetClass="entr" presetSubtype="0" fill="hold" nodeType="afterEffect">
                                  <p:stCondLst>
                                    <p:cond delay="150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6A97C3C-D17C-3F39-6530-EEB8CD24E90B}"/>
              </a:ext>
            </a:extLst>
          </p:cNvPr>
          <p:cNvSpPr txBox="1"/>
          <p:nvPr/>
        </p:nvSpPr>
        <p:spPr>
          <a:xfrm>
            <a:off x="868920" y="1733535"/>
            <a:ext cx="10993244" cy="4031873"/>
          </a:xfrm>
          <a:prstGeom prst="rect">
            <a:avLst/>
          </a:prstGeom>
          <a:noFill/>
        </p:spPr>
        <p:txBody>
          <a:bodyPr wrap="square" rtlCol="0">
            <a:spAutoFit/>
          </a:bodyPr>
          <a:lstStyle/>
          <a:p>
            <a:r>
              <a:rPr lang="en-US" sz="3200" dirty="0">
                <a:solidFill>
                  <a:srgbClr val="000000"/>
                </a:solidFill>
              </a:rPr>
              <a:t>What must a GDOT PM follow to determine when a revised cost estimate must be submitted?</a:t>
            </a:r>
          </a:p>
          <a:p>
            <a:pPr lvl="1"/>
            <a:endParaRPr lang="en-US" sz="3200" dirty="0">
              <a:solidFill>
                <a:srgbClr val="000000"/>
              </a:solidFill>
            </a:endParaRPr>
          </a:p>
          <a:p>
            <a:pPr marL="971550" lvl="1" indent="-514350">
              <a:buAutoNum type="alphaUcPeriod"/>
            </a:pPr>
            <a:r>
              <a:rPr lang="en-US" sz="3200" dirty="0">
                <a:solidFill>
                  <a:srgbClr val="000000"/>
                </a:solidFill>
              </a:rPr>
              <a:t>GDOT Policy 3A-9</a:t>
            </a:r>
            <a:endParaRPr lang="en-US" dirty="0">
              <a:solidFill>
                <a:srgbClr val="000000"/>
              </a:solidFill>
            </a:endParaRPr>
          </a:p>
          <a:p>
            <a:pPr marL="971550" lvl="1" indent="-514350">
              <a:buAutoNum type="alphaUcPeriod"/>
            </a:pPr>
            <a:r>
              <a:rPr lang="en-US" sz="3200" dirty="0">
                <a:solidFill>
                  <a:srgbClr val="000000"/>
                </a:solidFill>
              </a:rPr>
              <a:t>Cost Estimate Form</a:t>
            </a:r>
          </a:p>
          <a:p>
            <a:pPr marL="971550" lvl="1" indent="-514350">
              <a:buAutoNum type="alphaUcPeriod"/>
            </a:pPr>
            <a:r>
              <a:rPr lang="en-US" sz="3200" dirty="0">
                <a:solidFill>
                  <a:srgbClr val="000000"/>
                </a:solidFill>
              </a:rPr>
              <a:t>PDP Manual</a:t>
            </a:r>
          </a:p>
          <a:p>
            <a:pPr marL="971550" lvl="1" indent="-514350">
              <a:buAutoNum type="alphaUcPeriod"/>
            </a:pPr>
            <a:r>
              <a:rPr lang="en-US" sz="3200" dirty="0">
                <a:solidFill>
                  <a:srgbClr val="000000"/>
                </a:solidFill>
              </a:rPr>
              <a:t>A &amp; C</a:t>
            </a:r>
          </a:p>
          <a:p>
            <a:pPr marL="971550" lvl="1" indent="-514350">
              <a:buAutoNum type="alphaUcPeriod"/>
            </a:pPr>
            <a:endParaRPr lang="en-US" sz="3200" dirty="0">
              <a:solidFill>
                <a:srgbClr val="000000"/>
              </a:solidFill>
            </a:endParaRPr>
          </a:p>
        </p:txBody>
      </p:sp>
      <p:grpSp>
        <p:nvGrpSpPr>
          <p:cNvPr id="2" name="Group 1">
            <a:extLst>
              <a:ext uri="{FF2B5EF4-FFF2-40B4-BE49-F238E27FC236}">
                <a16:creationId xmlns:a16="http://schemas.microsoft.com/office/drawing/2014/main" id="{1CDE4F0C-2822-3035-1746-0E6C044022CD}"/>
              </a:ext>
            </a:extLst>
          </p:cNvPr>
          <p:cNvGrpSpPr/>
          <p:nvPr/>
        </p:nvGrpSpPr>
        <p:grpSpPr>
          <a:xfrm>
            <a:off x="0" y="0"/>
            <a:ext cx="12258675" cy="999922"/>
            <a:chOff x="0" y="0"/>
            <a:chExt cx="12258675" cy="999922"/>
          </a:xfrm>
        </p:grpSpPr>
        <p:sp>
          <p:nvSpPr>
            <p:cNvPr id="5" name="Title 21">
              <a:extLst>
                <a:ext uri="{FF2B5EF4-FFF2-40B4-BE49-F238E27FC236}">
                  <a16:creationId xmlns:a16="http://schemas.microsoft.com/office/drawing/2014/main" id="{C4A2C1D6-B74C-136C-4C56-03E60E474C49}"/>
                </a:ext>
              </a:extLst>
            </p:cNvPr>
            <p:cNvSpPr txBox="1">
              <a:spLocks/>
            </p:cNvSpPr>
            <p:nvPr/>
          </p:nvSpPr>
          <p:spPr>
            <a:xfrm>
              <a:off x="0" y="0"/>
              <a:ext cx="12258675" cy="999922"/>
            </a:xfrm>
            <a:prstGeom prst="rect">
              <a:avLst/>
            </a:prstGeom>
            <a:solidFill>
              <a:schemeClr val="accent1">
                <a:lumMod val="40000"/>
                <a:lumOff val="60000"/>
              </a:schemeClr>
            </a:solidFill>
          </p:spPr>
          <p:txBody>
            <a:bodyPr vert="horz" lIns="0" tIns="45720" rIns="0" bIns="45720" rtlCol="0" anchor="ctr">
              <a:normAutofit/>
            </a:bodyPr>
            <a:lstStyle>
              <a:lvl1pPr algn="l" defTabSz="914400" rtl="0" eaLnBrk="1" latinLnBrk="0" hangingPunct="1">
                <a:lnSpc>
                  <a:spcPct val="90000"/>
                </a:lnSpc>
                <a:spcBef>
                  <a:spcPct val="0"/>
                </a:spcBef>
                <a:buNone/>
                <a:defRPr sz="2700" kern="1200">
                  <a:solidFill>
                    <a:schemeClr val="tx1"/>
                  </a:solidFill>
                  <a:latin typeface="+mj-lt"/>
                  <a:ea typeface="+mj-ea"/>
                  <a:cs typeface="+mj-cs"/>
                </a:defRPr>
              </a:lvl1pPr>
            </a:lstStyle>
            <a:p>
              <a:pPr algn="ctr"/>
              <a:r>
                <a:rPr lang="en-US" sz="4000" b="1" dirty="0"/>
                <a:t>Cost Estimate Review</a:t>
              </a:r>
            </a:p>
          </p:txBody>
        </p:sp>
        <p:pic>
          <p:nvPicPr>
            <p:cNvPr id="6" name="Graphic 5" descr="Classroom with solid fill">
              <a:extLst>
                <a:ext uri="{FF2B5EF4-FFF2-40B4-BE49-F238E27FC236}">
                  <a16:creationId xmlns:a16="http://schemas.microsoft.com/office/drawing/2014/main" id="{D6DC6F67-1678-27AD-5419-13F7FC9EB7ED}"/>
                </a:ext>
              </a:extLst>
            </p:cNvPr>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526742" y="42761"/>
              <a:ext cx="914400" cy="914400"/>
            </a:xfrm>
            <a:prstGeom prst="rect">
              <a:avLst/>
            </a:prstGeom>
          </p:spPr>
        </p:pic>
      </p:grpSp>
    </p:spTree>
    <p:extLst>
      <p:ext uri="{BB962C8B-B14F-4D97-AF65-F5344CB8AC3E}">
        <p14:creationId xmlns:p14="http://schemas.microsoft.com/office/powerpoint/2010/main" val="15052620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hidden"/>
                                      </p:to>
                                    </p:set>
                                  </p:childTnLst>
                                </p:cTn>
                              </p:par>
                              <p:par>
                                <p:cTn id="7" presetID="19" presetClass="emph" presetSubtype="0" fill="hold" nodeType="withEffect">
                                  <p:stCondLst>
                                    <p:cond delay="0"/>
                                  </p:stCondLst>
                                  <p:childTnLst>
                                    <p:animClr clrSpc="rgb" dir="cw">
                                      <p:cBhvr override="childStyle">
                                        <p:cTn id="8" dur="500" fill="hold"/>
                                        <p:tgtEl>
                                          <p:spTgt spid="3">
                                            <p:txEl>
                                              <p:pRg st="5" end="5"/>
                                            </p:txEl>
                                          </p:spTgt>
                                        </p:tgtEl>
                                        <p:attrNameLst>
                                          <p:attrName>style.color</p:attrName>
                                        </p:attrNameLst>
                                      </p:cBhvr>
                                      <p:to>
                                        <a:srgbClr val="FF6600"/>
                                      </p:to>
                                    </p:animClr>
                                    <p:animClr clrSpc="rgb" dir="cw">
                                      <p:cBhvr>
                                        <p:cTn id="9" dur="500" fill="hold"/>
                                        <p:tgtEl>
                                          <p:spTgt spid="3">
                                            <p:txEl>
                                              <p:pRg st="5" end="5"/>
                                            </p:txEl>
                                          </p:spTgt>
                                        </p:tgtEl>
                                        <p:attrNameLst>
                                          <p:attrName>fillcolor</p:attrName>
                                        </p:attrNameLst>
                                      </p:cBhvr>
                                      <p:to>
                                        <a:srgbClr val="FF6600"/>
                                      </p:to>
                                    </p:animClr>
                                    <p:set>
                                      <p:cBhvr>
                                        <p:cTn id="10" dur="500" fill="hold"/>
                                        <p:tgtEl>
                                          <p:spTgt spid="3">
                                            <p:txEl>
                                              <p:pRg st="5" end="5"/>
                                            </p:txEl>
                                          </p:spTgt>
                                        </p:tgtEl>
                                        <p:attrNameLst>
                                          <p:attrName>fill.type</p:attrName>
                                        </p:attrNameLst>
                                      </p:cBhvr>
                                      <p:to>
                                        <p:strVal val="solid"/>
                                      </p:to>
                                    </p:set>
                                    <p:set>
                                      <p:cBhvr>
                                        <p:cTn id="11" dur="500" fill="hold"/>
                                        <p:tgtEl>
                                          <p:spTgt spid="3">
                                            <p:txEl>
                                              <p:pRg st="5" end="5"/>
                                            </p:txEl>
                                          </p:spTgt>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E0DF4D1-9F0A-2F72-B486-A80DF9545A7E}"/>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1C3AE992-6329-CC1F-4B57-1286E134C6FF}"/>
              </a:ext>
            </a:extLst>
          </p:cNvPr>
          <p:cNvSpPr>
            <a:spLocks noGrp="1"/>
          </p:cNvSpPr>
          <p:nvPr>
            <p:ph type="title"/>
          </p:nvPr>
        </p:nvSpPr>
        <p:spPr>
          <a:xfrm>
            <a:off x="3284039" y="591916"/>
            <a:ext cx="5715000" cy="939144"/>
          </a:xfrm>
        </p:spPr>
        <p:txBody>
          <a:bodyPr>
            <a:normAutofit/>
          </a:bodyPr>
          <a:lstStyle/>
          <a:p>
            <a:r>
              <a:rPr lang="en-US" sz="4000" b="1" dirty="0">
                <a:solidFill>
                  <a:srgbClr val="045594"/>
                </a:solidFill>
              </a:rPr>
              <a:t>Learning Objectives</a:t>
            </a:r>
          </a:p>
        </p:txBody>
      </p:sp>
      <p:grpSp>
        <p:nvGrpSpPr>
          <p:cNvPr id="2" name="Group 1">
            <a:extLst>
              <a:ext uri="{FF2B5EF4-FFF2-40B4-BE49-F238E27FC236}">
                <a16:creationId xmlns:a16="http://schemas.microsoft.com/office/drawing/2014/main" id="{EA133234-9DB8-2095-46CF-A1BA71D49B5F}"/>
              </a:ext>
            </a:extLst>
          </p:cNvPr>
          <p:cNvGrpSpPr/>
          <p:nvPr/>
        </p:nvGrpSpPr>
        <p:grpSpPr>
          <a:xfrm>
            <a:off x="3359072" y="1668108"/>
            <a:ext cx="2689666" cy="4971723"/>
            <a:chOff x="962131" y="1928718"/>
            <a:chExt cx="2689666" cy="4971723"/>
          </a:xfrm>
        </p:grpSpPr>
        <p:grpSp>
          <p:nvGrpSpPr>
            <p:cNvPr id="3" name="Group 2">
              <a:extLst>
                <a:ext uri="{FF2B5EF4-FFF2-40B4-BE49-F238E27FC236}">
                  <a16:creationId xmlns:a16="http://schemas.microsoft.com/office/drawing/2014/main" id="{9CDCE647-F0CA-92F7-2C6A-BB33042E9538}"/>
                </a:ext>
              </a:extLst>
            </p:cNvPr>
            <p:cNvGrpSpPr/>
            <p:nvPr/>
          </p:nvGrpSpPr>
          <p:grpSpPr>
            <a:xfrm>
              <a:off x="1558114" y="1928718"/>
              <a:ext cx="1557518" cy="1743717"/>
              <a:chOff x="1558114" y="1928718"/>
              <a:chExt cx="1557518" cy="1743717"/>
            </a:xfrm>
          </p:grpSpPr>
          <p:sp>
            <p:nvSpPr>
              <p:cNvPr id="8" name="Rectangle: Rounded Corners 7">
                <a:extLst>
                  <a:ext uri="{FF2B5EF4-FFF2-40B4-BE49-F238E27FC236}">
                    <a16:creationId xmlns:a16="http://schemas.microsoft.com/office/drawing/2014/main" id="{BCAB0557-0057-6AB2-C9C5-67ED06D4AABF}"/>
                  </a:ext>
                </a:extLst>
              </p:cNvPr>
              <p:cNvSpPr/>
              <p:nvPr/>
            </p:nvSpPr>
            <p:spPr>
              <a:xfrm>
                <a:off x="1558114" y="1928718"/>
                <a:ext cx="1557518" cy="1743717"/>
              </a:xfrm>
              <a:prstGeom prst="roundRect">
                <a:avLst/>
              </a:prstGeom>
              <a:solidFill>
                <a:srgbClr val="045594"/>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Graphic 8" descr="Programmer female with solid fill">
                <a:extLst>
                  <a:ext uri="{FF2B5EF4-FFF2-40B4-BE49-F238E27FC236}">
                    <a16:creationId xmlns:a16="http://schemas.microsoft.com/office/drawing/2014/main" id="{8EB8D5DD-4470-9C20-601B-44D8357D454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618344" y="2028640"/>
                <a:ext cx="1441998" cy="1441998"/>
              </a:xfrm>
              <a:prstGeom prst="rect">
                <a:avLst/>
              </a:prstGeom>
            </p:spPr>
          </p:pic>
        </p:grpSp>
        <p:sp>
          <p:nvSpPr>
            <p:cNvPr id="7" name="TextBox 6">
              <a:extLst>
                <a:ext uri="{FF2B5EF4-FFF2-40B4-BE49-F238E27FC236}">
                  <a16:creationId xmlns:a16="http://schemas.microsoft.com/office/drawing/2014/main" id="{9F0E8B24-3E88-CA59-B080-74097DA4C5DB}"/>
                </a:ext>
              </a:extLst>
            </p:cNvPr>
            <p:cNvSpPr txBox="1"/>
            <p:nvPr/>
          </p:nvSpPr>
          <p:spPr>
            <a:xfrm>
              <a:off x="962131" y="3853453"/>
              <a:ext cx="2689666" cy="3046988"/>
            </a:xfrm>
            <a:prstGeom prst="rect">
              <a:avLst/>
            </a:prstGeom>
            <a:noFill/>
          </p:spPr>
          <p:txBody>
            <a:bodyPr wrap="square" rtlCol="0">
              <a:spAutoFit/>
            </a:bodyPr>
            <a:lstStyle/>
            <a:p>
              <a:pPr algn="ctr"/>
              <a:r>
                <a:rPr lang="en-US" sz="3200" dirty="0"/>
                <a:t>Filling out a Revisions to Programmed Cost Form</a:t>
              </a:r>
            </a:p>
            <a:p>
              <a:pPr marL="285750" indent="-285750" algn="ctr">
                <a:buFont typeface="Arial" panose="020B0604020202020204" pitchFamily="34" charset="0"/>
                <a:buChar char="•"/>
              </a:pPr>
              <a:endParaRPr lang="en-US" sz="3200" dirty="0"/>
            </a:p>
            <a:p>
              <a:pPr marL="742950" lvl="1" indent="-285750" algn="ctr">
                <a:buFont typeface="Arial" panose="020B0604020202020204" pitchFamily="34" charset="0"/>
                <a:buChar char="•"/>
              </a:pPr>
              <a:endParaRPr lang="en-US" sz="3200" dirty="0"/>
            </a:p>
          </p:txBody>
        </p:sp>
      </p:grpSp>
      <p:grpSp>
        <p:nvGrpSpPr>
          <p:cNvPr id="10" name="Group 9">
            <a:extLst>
              <a:ext uri="{FF2B5EF4-FFF2-40B4-BE49-F238E27FC236}">
                <a16:creationId xmlns:a16="http://schemas.microsoft.com/office/drawing/2014/main" id="{15959479-9C17-20CC-0FC7-6AC030157F5B}"/>
              </a:ext>
            </a:extLst>
          </p:cNvPr>
          <p:cNvGrpSpPr/>
          <p:nvPr/>
        </p:nvGrpSpPr>
        <p:grpSpPr>
          <a:xfrm>
            <a:off x="6596560" y="1599226"/>
            <a:ext cx="2402479" cy="5464165"/>
            <a:chOff x="1135632" y="1928718"/>
            <a:chExt cx="2402479" cy="5464165"/>
          </a:xfrm>
        </p:grpSpPr>
        <p:grpSp>
          <p:nvGrpSpPr>
            <p:cNvPr id="11" name="Group 10">
              <a:extLst>
                <a:ext uri="{FF2B5EF4-FFF2-40B4-BE49-F238E27FC236}">
                  <a16:creationId xmlns:a16="http://schemas.microsoft.com/office/drawing/2014/main" id="{7D1B4F8F-F85F-7D64-4302-03A8B74FD04A}"/>
                </a:ext>
              </a:extLst>
            </p:cNvPr>
            <p:cNvGrpSpPr/>
            <p:nvPr/>
          </p:nvGrpSpPr>
          <p:grpSpPr>
            <a:xfrm>
              <a:off x="1558114" y="1928718"/>
              <a:ext cx="1557518" cy="1743717"/>
              <a:chOff x="1558114" y="1928718"/>
              <a:chExt cx="1557518" cy="1743717"/>
            </a:xfrm>
          </p:grpSpPr>
          <p:sp>
            <p:nvSpPr>
              <p:cNvPr id="13" name="Rectangle: Rounded Corners 12">
                <a:extLst>
                  <a:ext uri="{FF2B5EF4-FFF2-40B4-BE49-F238E27FC236}">
                    <a16:creationId xmlns:a16="http://schemas.microsoft.com/office/drawing/2014/main" id="{BD6ABC0E-B380-3DD3-D1F8-8CE19DCD7E3F}"/>
                  </a:ext>
                </a:extLst>
              </p:cNvPr>
              <p:cNvSpPr/>
              <p:nvPr/>
            </p:nvSpPr>
            <p:spPr>
              <a:xfrm>
                <a:off x="1558114" y="1928718"/>
                <a:ext cx="1557518" cy="1743717"/>
              </a:xfrm>
              <a:prstGeom prst="roundRect">
                <a:avLst/>
              </a:prstGeom>
              <a:solidFill>
                <a:srgbClr val="045594"/>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descr="Scribble with solid fill">
                <a:extLst>
                  <a:ext uri="{FF2B5EF4-FFF2-40B4-BE49-F238E27FC236}">
                    <a16:creationId xmlns:a16="http://schemas.microsoft.com/office/drawing/2014/main" id="{86DAA920-79DE-AB1A-BE42-28BB8F8B4CB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1667931" y="2065050"/>
                <a:ext cx="1337883" cy="1337883"/>
              </a:xfrm>
              <a:prstGeom prst="rect">
                <a:avLst/>
              </a:prstGeom>
            </p:spPr>
          </p:pic>
        </p:grpSp>
        <p:sp>
          <p:nvSpPr>
            <p:cNvPr id="12" name="TextBox 11">
              <a:extLst>
                <a:ext uri="{FF2B5EF4-FFF2-40B4-BE49-F238E27FC236}">
                  <a16:creationId xmlns:a16="http://schemas.microsoft.com/office/drawing/2014/main" id="{EDF60F0E-F645-A6CD-B55E-90B56EDCFEBC}"/>
                </a:ext>
              </a:extLst>
            </p:cNvPr>
            <p:cNvSpPr txBox="1"/>
            <p:nvPr/>
          </p:nvSpPr>
          <p:spPr>
            <a:xfrm>
              <a:off x="1135632" y="3853453"/>
              <a:ext cx="2402479" cy="3539430"/>
            </a:xfrm>
            <a:prstGeom prst="rect">
              <a:avLst/>
            </a:prstGeom>
            <a:noFill/>
          </p:spPr>
          <p:txBody>
            <a:bodyPr wrap="square" rtlCol="0">
              <a:spAutoFit/>
            </a:bodyPr>
            <a:lstStyle/>
            <a:p>
              <a:pPr algn="ctr"/>
              <a:r>
                <a:rPr lang="en-US" sz="3200" dirty="0"/>
                <a:t>Write a Justification Statement for Cost Changes</a:t>
              </a:r>
            </a:p>
            <a:p>
              <a:pPr marL="285750" indent="-285750" algn="ctr">
                <a:buFont typeface="Arial" panose="020B0604020202020204" pitchFamily="34" charset="0"/>
                <a:buChar char="•"/>
              </a:pPr>
              <a:endParaRPr lang="en-US" sz="3200" dirty="0"/>
            </a:p>
            <a:p>
              <a:pPr marL="742950" lvl="1" indent="-285750" algn="ctr">
                <a:buFont typeface="Arial" panose="020B0604020202020204" pitchFamily="34" charset="0"/>
                <a:buChar char="•"/>
              </a:pPr>
              <a:endParaRPr lang="en-US" sz="3200" dirty="0"/>
            </a:p>
          </p:txBody>
        </p:sp>
      </p:grpSp>
      <p:grpSp>
        <p:nvGrpSpPr>
          <p:cNvPr id="15" name="Group 14">
            <a:extLst>
              <a:ext uri="{FF2B5EF4-FFF2-40B4-BE49-F238E27FC236}">
                <a16:creationId xmlns:a16="http://schemas.microsoft.com/office/drawing/2014/main" id="{EE261BF1-30DB-BB1E-4FEC-7181D1790309}"/>
              </a:ext>
            </a:extLst>
          </p:cNvPr>
          <p:cNvGrpSpPr/>
          <p:nvPr/>
        </p:nvGrpSpPr>
        <p:grpSpPr>
          <a:xfrm>
            <a:off x="9634127" y="1599226"/>
            <a:ext cx="2093683" cy="5455262"/>
            <a:chOff x="1290030" y="1928718"/>
            <a:chExt cx="2093683" cy="5455262"/>
          </a:xfrm>
        </p:grpSpPr>
        <p:grpSp>
          <p:nvGrpSpPr>
            <p:cNvPr id="16" name="Group 15">
              <a:extLst>
                <a:ext uri="{FF2B5EF4-FFF2-40B4-BE49-F238E27FC236}">
                  <a16:creationId xmlns:a16="http://schemas.microsoft.com/office/drawing/2014/main" id="{B4C0E0D7-C562-101E-EA64-6E18D1FE7DD3}"/>
                </a:ext>
              </a:extLst>
            </p:cNvPr>
            <p:cNvGrpSpPr/>
            <p:nvPr/>
          </p:nvGrpSpPr>
          <p:grpSpPr>
            <a:xfrm>
              <a:off x="1558114" y="1928718"/>
              <a:ext cx="1557518" cy="1743717"/>
              <a:chOff x="1558114" y="1928718"/>
              <a:chExt cx="1557518" cy="1743717"/>
            </a:xfrm>
          </p:grpSpPr>
          <p:sp>
            <p:nvSpPr>
              <p:cNvPr id="18" name="Rectangle: Rounded Corners 17">
                <a:extLst>
                  <a:ext uri="{FF2B5EF4-FFF2-40B4-BE49-F238E27FC236}">
                    <a16:creationId xmlns:a16="http://schemas.microsoft.com/office/drawing/2014/main" id="{5286A48A-261A-5307-CAEA-1216DE85E704}"/>
                  </a:ext>
                </a:extLst>
              </p:cNvPr>
              <p:cNvSpPr/>
              <p:nvPr/>
            </p:nvSpPr>
            <p:spPr>
              <a:xfrm>
                <a:off x="1558114" y="1928718"/>
                <a:ext cx="1557518" cy="1743717"/>
              </a:xfrm>
              <a:prstGeom prst="roundRect">
                <a:avLst/>
              </a:prstGeom>
              <a:solidFill>
                <a:srgbClr val="045594"/>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Graphic 18" descr="Upload with solid fill">
                <a:extLst>
                  <a:ext uri="{FF2B5EF4-FFF2-40B4-BE49-F238E27FC236}">
                    <a16:creationId xmlns:a16="http://schemas.microsoft.com/office/drawing/2014/main" id="{8238DDA7-86E2-B2AD-870A-5C1D2D373D5C}"/>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p:blipFill>
            <p:spPr>
              <a:xfrm>
                <a:off x="1667931" y="2132755"/>
                <a:ext cx="1337883" cy="1337883"/>
              </a:xfrm>
              <a:prstGeom prst="rect">
                <a:avLst/>
              </a:prstGeom>
            </p:spPr>
          </p:pic>
        </p:grpSp>
        <p:sp>
          <p:nvSpPr>
            <p:cNvPr id="17" name="TextBox 16">
              <a:extLst>
                <a:ext uri="{FF2B5EF4-FFF2-40B4-BE49-F238E27FC236}">
                  <a16:creationId xmlns:a16="http://schemas.microsoft.com/office/drawing/2014/main" id="{37F38EDD-9080-D7C4-BF4B-DDC0407C9379}"/>
                </a:ext>
              </a:extLst>
            </p:cNvPr>
            <p:cNvSpPr txBox="1"/>
            <p:nvPr/>
          </p:nvSpPr>
          <p:spPr>
            <a:xfrm>
              <a:off x="1290030" y="3844550"/>
              <a:ext cx="2093683" cy="3539430"/>
            </a:xfrm>
            <a:prstGeom prst="rect">
              <a:avLst/>
            </a:prstGeom>
            <a:noFill/>
          </p:spPr>
          <p:txBody>
            <a:bodyPr wrap="square" rtlCol="0">
              <a:spAutoFit/>
            </a:bodyPr>
            <a:lstStyle/>
            <a:p>
              <a:pPr algn="ctr"/>
              <a:r>
                <a:rPr lang="en-US" sz="3200" dirty="0"/>
                <a:t>Upload to the OPD Cost Estimate Tracker</a:t>
              </a:r>
            </a:p>
            <a:p>
              <a:pPr marL="285750" indent="-285750" algn="ctr">
                <a:buFont typeface="Arial" panose="020B0604020202020204" pitchFamily="34" charset="0"/>
                <a:buChar char="•"/>
              </a:pPr>
              <a:endParaRPr lang="en-US" sz="3200" dirty="0"/>
            </a:p>
            <a:p>
              <a:pPr marL="742950" lvl="1" indent="-285750" algn="ctr">
                <a:buFont typeface="Arial" panose="020B0604020202020204" pitchFamily="34" charset="0"/>
                <a:buChar char="•"/>
              </a:pPr>
              <a:endParaRPr lang="en-US" sz="3200" dirty="0"/>
            </a:p>
          </p:txBody>
        </p:sp>
      </p:grpSp>
      <p:grpSp>
        <p:nvGrpSpPr>
          <p:cNvPr id="4" name="Group 3">
            <a:extLst>
              <a:ext uri="{FF2B5EF4-FFF2-40B4-BE49-F238E27FC236}">
                <a16:creationId xmlns:a16="http://schemas.microsoft.com/office/drawing/2014/main" id="{8DB9522A-DE8C-BA70-185B-3E373B0E5547}"/>
              </a:ext>
            </a:extLst>
          </p:cNvPr>
          <p:cNvGrpSpPr/>
          <p:nvPr/>
        </p:nvGrpSpPr>
        <p:grpSpPr>
          <a:xfrm>
            <a:off x="0" y="1668108"/>
            <a:ext cx="2922529" cy="3986838"/>
            <a:chOff x="694050" y="1928718"/>
            <a:chExt cx="2922529" cy="3986838"/>
          </a:xfrm>
        </p:grpSpPr>
        <p:grpSp>
          <p:nvGrpSpPr>
            <p:cNvPr id="6" name="Group 5">
              <a:extLst>
                <a:ext uri="{FF2B5EF4-FFF2-40B4-BE49-F238E27FC236}">
                  <a16:creationId xmlns:a16="http://schemas.microsoft.com/office/drawing/2014/main" id="{34E40072-929C-E021-2170-5E3135154D12}"/>
                </a:ext>
              </a:extLst>
            </p:cNvPr>
            <p:cNvGrpSpPr/>
            <p:nvPr/>
          </p:nvGrpSpPr>
          <p:grpSpPr>
            <a:xfrm>
              <a:off x="1558114" y="1928718"/>
              <a:ext cx="1557518" cy="1743717"/>
              <a:chOff x="1558114" y="1928718"/>
              <a:chExt cx="1557518" cy="1743717"/>
            </a:xfrm>
          </p:grpSpPr>
          <p:sp>
            <p:nvSpPr>
              <p:cNvPr id="21" name="Rectangle: Rounded Corners 20">
                <a:extLst>
                  <a:ext uri="{FF2B5EF4-FFF2-40B4-BE49-F238E27FC236}">
                    <a16:creationId xmlns:a16="http://schemas.microsoft.com/office/drawing/2014/main" id="{0CC18195-E9AF-5E68-9B32-B59F7DBCEFA2}"/>
                  </a:ext>
                </a:extLst>
              </p:cNvPr>
              <p:cNvSpPr/>
              <p:nvPr/>
            </p:nvSpPr>
            <p:spPr>
              <a:xfrm>
                <a:off x="1558114" y="1928718"/>
                <a:ext cx="1557518" cy="1743717"/>
              </a:xfrm>
              <a:prstGeom prst="roundRect">
                <a:avLst/>
              </a:prstGeom>
              <a:solidFill>
                <a:srgbClr val="045594"/>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2" name="Graphic 21" descr="Dollar with solid fill">
                <a:extLst>
                  <a:ext uri="{FF2B5EF4-FFF2-40B4-BE49-F238E27FC236}">
                    <a16:creationId xmlns:a16="http://schemas.microsoft.com/office/drawing/2014/main" id="{3250AC7C-2562-D656-79FA-52D5C70146FC}"/>
                  </a:ext>
                </a:extLst>
              </p:cNvPr>
              <p:cNvPicPr>
                <a:picLocks noChangeAspect="1"/>
              </p:cNvPicPr>
              <p:nvPr/>
            </p:nvPicPr>
            <p:blipFill>
              <a:blip r:embed="rId9">
                <a:extLst>
                  <a:ext uri="{96DAC541-7B7A-43D3-8B79-37D633B846F1}">
                    <asvg:svgBlip xmlns:asvg="http://schemas.microsoft.com/office/drawing/2016/SVG/main" r:embed="rId10"/>
                  </a:ext>
                </a:extLst>
              </a:blip>
              <a:srcRect/>
              <a:stretch/>
            </p:blipFill>
            <p:spPr>
              <a:xfrm>
                <a:off x="1618344" y="2028640"/>
                <a:ext cx="1441998" cy="1441998"/>
              </a:xfrm>
              <a:prstGeom prst="rect">
                <a:avLst/>
              </a:prstGeom>
            </p:spPr>
          </p:pic>
        </p:grpSp>
        <p:sp>
          <p:nvSpPr>
            <p:cNvPr id="20" name="TextBox 19">
              <a:extLst>
                <a:ext uri="{FF2B5EF4-FFF2-40B4-BE49-F238E27FC236}">
                  <a16:creationId xmlns:a16="http://schemas.microsoft.com/office/drawing/2014/main" id="{6F059C14-61A1-A733-809F-3DA13A205AF6}"/>
                </a:ext>
              </a:extLst>
            </p:cNvPr>
            <p:cNvSpPr txBox="1"/>
            <p:nvPr/>
          </p:nvSpPr>
          <p:spPr>
            <a:xfrm>
              <a:off x="694050" y="3853453"/>
              <a:ext cx="2922529" cy="2062103"/>
            </a:xfrm>
            <a:prstGeom prst="rect">
              <a:avLst/>
            </a:prstGeom>
            <a:noFill/>
          </p:spPr>
          <p:txBody>
            <a:bodyPr wrap="square" rtlCol="0">
              <a:spAutoFit/>
            </a:bodyPr>
            <a:lstStyle/>
            <a:p>
              <a:pPr algn="ctr"/>
              <a:r>
                <a:rPr lang="en-US" sz="3200" dirty="0"/>
                <a:t>Understand Policy 3A-9</a:t>
              </a:r>
            </a:p>
            <a:p>
              <a:pPr marL="285750" indent="-285750" algn="ctr">
                <a:buFont typeface="Arial" panose="020B0604020202020204" pitchFamily="34" charset="0"/>
                <a:buChar char="•"/>
              </a:pPr>
              <a:endParaRPr lang="en-US" sz="3200" dirty="0"/>
            </a:p>
            <a:p>
              <a:pPr marL="742950" lvl="1" indent="-285750" algn="ctr">
                <a:buFont typeface="Arial" panose="020B0604020202020204" pitchFamily="34" charset="0"/>
                <a:buChar char="•"/>
              </a:pPr>
              <a:endParaRPr lang="en-US" sz="3200" dirty="0"/>
            </a:p>
          </p:txBody>
        </p:sp>
      </p:grpSp>
    </p:spTree>
    <p:extLst>
      <p:ext uri="{BB962C8B-B14F-4D97-AF65-F5344CB8AC3E}">
        <p14:creationId xmlns:p14="http://schemas.microsoft.com/office/powerpoint/2010/main" val="11561313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6A97C3C-D17C-3F39-6530-EEB8CD24E90B}"/>
              </a:ext>
            </a:extLst>
          </p:cNvPr>
          <p:cNvSpPr txBox="1"/>
          <p:nvPr/>
        </p:nvSpPr>
        <p:spPr>
          <a:xfrm>
            <a:off x="868920" y="1733535"/>
            <a:ext cx="10993244" cy="4031873"/>
          </a:xfrm>
          <a:prstGeom prst="rect">
            <a:avLst/>
          </a:prstGeom>
          <a:noFill/>
        </p:spPr>
        <p:txBody>
          <a:bodyPr wrap="square" rtlCol="0">
            <a:spAutoFit/>
          </a:bodyPr>
          <a:lstStyle/>
          <a:p>
            <a:r>
              <a:rPr lang="en-US" sz="3200" dirty="0">
                <a:solidFill>
                  <a:srgbClr val="000000"/>
                </a:solidFill>
              </a:rPr>
              <a:t>Which GDOT office reviews and approves the revised cost estimates?</a:t>
            </a:r>
          </a:p>
          <a:p>
            <a:pPr lvl="1"/>
            <a:endParaRPr lang="en-US" sz="3200" dirty="0">
              <a:solidFill>
                <a:srgbClr val="000000"/>
              </a:solidFill>
            </a:endParaRPr>
          </a:p>
          <a:p>
            <a:pPr marL="971550" lvl="1" indent="-514350">
              <a:buAutoNum type="alphaUcPeriod"/>
            </a:pPr>
            <a:r>
              <a:rPr lang="en-US" sz="3200" dirty="0">
                <a:solidFill>
                  <a:srgbClr val="000000"/>
                </a:solidFill>
              </a:rPr>
              <a:t>Environmental Services</a:t>
            </a:r>
            <a:endParaRPr lang="en-US" dirty="0">
              <a:solidFill>
                <a:srgbClr val="000000"/>
              </a:solidFill>
            </a:endParaRPr>
          </a:p>
          <a:p>
            <a:pPr marL="971550" lvl="1" indent="-514350">
              <a:buAutoNum type="alphaUcPeriod"/>
            </a:pPr>
            <a:r>
              <a:rPr lang="en-US" sz="3200" dirty="0">
                <a:solidFill>
                  <a:srgbClr val="000000"/>
                </a:solidFill>
              </a:rPr>
              <a:t>Engineering Services </a:t>
            </a:r>
          </a:p>
          <a:p>
            <a:pPr marL="971550" lvl="1" indent="-514350">
              <a:buAutoNum type="alphaUcPeriod"/>
            </a:pPr>
            <a:r>
              <a:rPr lang="en-US" sz="3200" dirty="0">
                <a:solidFill>
                  <a:srgbClr val="000000"/>
                </a:solidFill>
              </a:rPr>
              <a:t>Design Policy &amp; Support</a:t>
            </a:r>
          </a:p>
          <a:p>
            <a:pPr marL="971550" lvl="1" indent="-514350">
              <a:buAutoNum type="alphaUcPeriod"/>
            </a:pPr>
            <a:r>
              <a:rPr lang="en-US" sz="3200" dirty="0">
                <a:solidFill>
                  <a:srgbClr val="000000"/>
                </a:solidFill>
              </a:rPr>
              <a:t>Program Delivery</a:t>
            </a:r>
          </a:p>
          <a:p>
            <a:pPr marL="971550" lvl="1" indent="-514350">
              <a:buAutoNum type="alphaUcPeriod"/>
            </a:pPr>
            <a:endParaRPr lang="en-US" sz="3200" dirty="0">
              <a:solidFill>
                <a:srgbClr val="000000"/>
              </a:solidFill>
            </a:endParaRPr>
          </a:p>
        </p:txBody>
      </p:sp>
      <p:grpSp>
        <p:nvGrpSpPr>
          <p:cNvPr id="2" name="Group 1">
            <a:extLst>
              <a:ext uri="{FF2B5EF4-FFF2-40B4-BE49-F238E27FC236}">
                <a16:creationId xmlns:a16="http://schemas.microsoft.com/office/drawing/2014/main" id="{6C416BA4-C7F6-6588-917B-BC9CF7FD90CC}"/>
              </a:ext>
            </a:extLst>
          </p:cNvPr>
          <p:cNvGrpSpPr/>
          <p:nvPr/>
        </p:nvGrpSpPr>
        <p:grpSpPr>
          <a:xfrm>
            <a:off x="0" y="0"/>
            <a:ext cx="12258675" cy="999922"/>
            <a:chOff x="0" y="0"/>
            <a:chExt cx="12258675" cy="999922"/>
          </a:xfrm>
        </p:grpSpPr>
        <p:sp>
          <p:nvSpPr>
            <p:cNvPr id="4" name="Title 21">
              <a:extLst>
                <a:ext uri="{FF2B5EF4-FFF2-40B4-BE49-F238E27FC236}">
                  <a16:creationId xmlns:a16="http://schemas.microsoft.com/office/drawing/2014/main" id="{2A459F01-81B7-AB71-A7CA-2033061AF31B}"/>
                </a:ext>
              </a:extLst>
            </p:cNvPr>
            <p:cNvSpPr txBox="1">
              <a:spLocks/>
            </p:cNvSpPr>
            <p:nvPr/>
          </p:nvSpPr>
          <p:spPr>
            <a:xfrm>
              <a:off x="0" y="0"/>
              <a:ext cx="12258675" cy="999922"/>
            </a:xfrm>
            <a:prstGeom prst="rect">
              <a:avLst/>
            </a:prstGeom>
            <a:solidFill>
              <a:schemeClr val="accent1">
                <a:lumMod val="40000"/>
                <a:lumOff val="60000"/>
              </a:schemeClr>
            </a:solidFill>
          </p:spPr>
          <p:txBody>
            <a:bodyPr vert="horz" lIns="0" tIns="45720" rIns="0" bIns="45720" rtlCol="0" anchor="ctr">
              <a:normAutofit/>
            </a:bodyPr>
            <a:lstStyle>
              <a:lvl1pPr algn="l" defTabSz="914400" rtl="0" eaLnBrk="1" latinLnBrk="0" hangingPunct="1">
                <a:lnSpc>
                  <a:spcPct val="90000"/>
                </a:lnSpc>
                <a:spcBef>
                  <a:spcPct val="0"/>
                </a:spcBef>
                <a:buNone/>
                <a:defRPr sz="2700" kern="1200">
                  <a:solidFill>
                    <a:schemeClr val="tx1"/>
                  </a:solidFill>
                  <a:latin typeface="+mj-lt"/>
                  <a:ea typeface="+mj-ea"/>
                  <a:cs typeface="+mj-cs"/>
                </a:defRPr>
              </a:lvl1pPr>
            </a:lstStyle>
            <a:p>
              <a:pPr algn="ctr"/>
              <a:r>
                <a:rPr lang="en-US" sz="4000" b="1" dirty="0"/>
                <a:t>Cost Estimate Review</a:t>
              </a:r>
            </a:p>
          </p:txBody>
        </p:sp>
        <p:pic>
          <p:nvPicPr>
            <p:cNvPr id="7" name="Graphic 6" descr="Classroom with solid fill">
              <a:extLst>
                <a:ext uri="{FF2B5EF4-FFF2-40B4-BE49-F238E27FC236}">
                  <a16:creationId xmlns:a16="http://schemas.microsoft.com/office/drawing/2014/main" id="{E88A6D0F-B476-EE0A-51C1-1223C8A522EB}"/>
                </a:ext>
              </a:extLst>
            </p:cNvPr>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526742" y="42761"/>
              <a:ext cx="914400" cy="914400"/>
            </a:xfrm>
            <a:prstGeom prst="rect">
              <a:avLst/>
            </a:prstGeom>
          </p:spPr>
        </p:pic>
      </p:grpSp>
    </p:spTree>
    <p:extLst>
      <p:ext uri="{BB962C8B-B14F-4D97-AF65-F5344CB8AC3E}">
        <p14:creationId xmlns:p14="http://schemas.microsoft.com/office/powerpoint/2010/main" val="36836721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3">
                                            <p:txEl>
                                              <p:pRg st="5" end="5"/>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6A97C3C-D17C-3F39-6530-EEB8CD24E90B}"/>
              </a:ext>
            </a:extLst>
          </p:cNvPr>
          <p:cNvSpPr txBox="1"/>
          <p:nvPr/>
        </p:nvSpPr>
        <p:spPr>
          <a:xfrm>
            <a:off x="816669" y="1746598"/>
            <a:ext cx="10993244" cy="4093428"/>
          </a:xfrm>
          <a:prstGeom prst="rect">
            <a:avLst/>
          </a:prstGeom>
          <a:noFill/>
        </p:spPr>
        <p:txBody>
          <a:bodyPr wrap="square" rtlCol="0">
            <a:spAutoFit/>
          </a:bodyPr>
          <a:lstStyle/>
          <a:p>
            <a:r>
              <a:rPr lang="en-US" sz="3600" dirty="0">
                <a:solidFill>
                  <a:srgbClr val="000000"/>
                </a:solidFill>
              </a:rPr>
              <a:t>When does a cost estimate expire?</a:t>
            </a:r>
          </a:p>
          <a:p>
            <a:endParaRPr lang="en-US" sz="3200" dirty="0">
              <a:solidFill>
                <a:srgbClr val="000000"/>
              </a:solidFill>
            </a:endParaRPr>
          </a:p>
          <a:p>
            <a:pPr lvl="1"/>
            <a:endParaRPr lang="en-US" sz="3200" dirty="0">
              <a:solidFill>
                <a:srgbClr val="000000"/>
              </a:solidFill>
            </a:endParaRPr>
          </a:p>
          <a:p>
            <a:pPr marL="971550" lvl="1" indent="-514350">
              <a:buAutoNum type="alphaUcPeriod"/>
            </a:pPr>
            <a:r>
              <a:rPr lang="en-US" sz="3200" dirty="0">
                <a:solidFill>
                  <a:srgbClr val="000000"/>
                </a:solidFill>
              </a:rPr>
              <a:t>Never</a:t>
            </a:r>
          </a:p>
          <a:p>
            <a:pPr marL="971550" lvl="1" indent="-514350">
              <a:buAutoNum type="alphaUcPeriod"/>
            </a:pPr>
            <a:r>
              <a:rPr lang="en-US" sz="3200" dirty="0">
                <a:solidFill>
                  <a:srgbClr val="000000"/>
                </a:solidFill>
              </a:rPr>
              <a:t>After Concept</a:t>
            </a:r>
          </a:p>
          <a:p>
            <a:pPr marL="971550" lvl="1" indent="-514350">
              <a:buAutoNum type="alphaUcPeriod"/>
            </a:pPr>
            <a:r>
              <a:rPr lang="en-US" sz="3200" dirty="0">
                <a:solidFill>
                  <a:srgbClr val="000000"/>
                </a:solidFill>
              </a:rPr>
              <a:t>6 months</a:t>
            </a:r>
          </a:p>
          <a:p>
            <a:pPr marL="971550" lvl="1" indent="-514350">
              <a:buAutoNum type="alphaUcPeriod"/>
            </a:pPr>
            <a:r>
              <a:rPr lang="en-US" sz="3200" dirty="0">
                <a:solidFill>
                  <a:srgbClr val="000000"/>
                </a:solidFill>
              </a:rPr>
              <a:t>12 months</a:t>
            </a:r>
          </a:p>
          <a:p>
            <a:pPr marL="971550" lvl="1" indent="-514350">
              <a:buAutoNum type="alphaUcPeriod"/>
            </a:pPr>
            <a:endParaRPr lang="en-US" sz="3200" dirty="0">
              <a:solidFill>
                <a:srgbClr val="000000"/>
              </a:solidFill>
            </a:endParaRPr>
          </a:p>
        </p:txBody>
      </p:sp>
      <p:grpSp>
        <p:nvGrpSpPr>
          <p:cNvPr id="2" name="Group 1">
            <a:extLst>
              <a:ext uri="{FF2B5EF4-FFF2-40B4-BE49-F238E27FC236}">
                <a16:creationId xmlns:a16="http://schemas.microsoft.com/office/drawing/2014/main" id="{E728FBC2-DD68-C3FC-C497-5AC363F649E5}"/>
              </a:ext>
            </a:extLst>
          </p:cNvPr>
          <p:cNvGrpSpPr/>
          <p:nvPr/>
        </p:nvGrpSpPr>
        <p:grpSpPr>
          <a:xfrm>
            <a:off x="0" y="0"/>
            <a:ext cx="12258675" cy="999922"/>
            <a:chOff x="0" y="0"/>
            <a:chExt cx="12258675" cy="999922"/>
          </a:xfrm>
        </p:grpSpPr>
        <p:sp>
          <p:nvSpPr>
            <p:cNvPr id="4" name="Title 21">
              <a:extLst>
                <a:ext uri="{FF2B5EF4-FFF2-40B4-BE49-F238E27FC236}">
                  <a16:creationId xmlns:a16="http://schemas.microsoft.com/office/drawing/2014/main" id="{CF7BF55A-BC8C-FB83-6446-99D703C6D11F}"/>
                </a:ext>
              </a:extLst>
            </p:cNvPr>
            <p:cNvSpPr txBox="1">
              <a:spLocks/>
            </p:cNvSpPr>
            <p:nvPr/>
          </p:nvSpPr>
          <p:spPr>
            <a:xfrm>
              <a:off x="0" y="0"/>
              <a:ext cx="12258675" cy="999922"/>
            </a:xfrm>
            <a:prstGeom prst="rect">
              <a:avLst/>
            </a:prstGeom>
            <a:solidFill>
              <a:schemeClr val="accent1">
                <a:lumMod val="40000"/>
                <a:lumOff val="60000"/>
              </a:schemeClr>
            </a:solidFill>
          </p:spPr>
          <p:txBody>
            <a:bodyPr vert="horz" lIns="0" tIns="45720" rIns="0" bIns="45720" rtlCol="0" anchor="ctr">
              <a:normAutofit/>
            </a:bodyPr>
            <a:lstStyle>
              <a:lvl1pPr algn="l" defTabSz="914400" rtl="0" eaLnBrk="1" latinLnBrk="0" hangingPunct="1">
                <a:lnSpc>
                  <a:spcPct val="90000"/>
                </a:lnSpc>
                <a:spcBef>
                  <a:spcPct val="0"/>
                </a:spcBef>
                <a:buNone/>
                <a:defRPr sz="2700" kern="1200">
                  <a:solidFill>
                    <a:schemeClr val="tx1"/>
                  </a:solidFill>
                  <a:latin typeface="+mj-lt"/>
                  <a:ea typeface="+mj-ea"/>
                  <a:cs typeface="+mj-cs"/>
                </a:defRPr>
              </a:lvl1pPr>
            </a:lstStyle>
            <a:p>
              <a:pPr algn="ctr"/>
              <a:r>
                <a:rPr lang="en-US" sz="4000" b="1" dirty="0"/>
                <a:t>Cost Estimate Review</a:t>
              </a:r>
            </a:p>
          </p:txBody>
        </p:sp>
        <p:pic>
          <p:nvPicPr>
            <p:cNvPr id="7" name="Graphic 6" descr="Classroom with solid fill">
              <a:extLst>
                <a:ext uri="{FF2B5EF4-FFF2-40B4-BE49-F238E27FC236}">
                  <a16:creationId xmlns:a16="http://schemas.microsoft.com/office/drawing/2014/main" id="{69793BA8-ED58-3EAC-C844-AD9805A2A393}"/>
                </a:ext>
              </a:extLst>
            </p:cNvPr>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526742" y="42761"/>
              <a:ext cx="914400" cy="914400"/>
            </a:xfrm>
            <a:prstGeom prst="rect">
              <a:avLst/>
            </a:prstGeom>
          </p:spPr>
        </p:pic>
      </p:grpSp>
    </p:spTree>
    <p:extLst>
      <p:ext uri="{BB962C8B-B14F-4D97-AF65-F5344CB8AC3E}">
        <p14:creationId xmlns:p14="http://schemas.microsoft.com/office/powerpoint/2010/main" val="2697902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3">
                                            <p:txEl>
                                              <p:pRg st="5" end="5"/>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AA2958D-9C0A-7CB0-0664-CCAD8A89D8D0}"/>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8FDCCF3C-6107-1D7F-D1D5-68BB678546D9}"/>
              </a:ext>
            </a:extLst>
          </p:cNvPr>
          <p:cNvSpPr txBox="1"/>
          <p:nvPr/>
        </p:nvSpPr>
        <p:spPr>
          <a:xfrm>
            <a:off x="538843" y="2143655"/>
            <a:ext cx="10993244" cy="3539430"/>
          </a:xfrm>
          <a:prstGeom prst="rect">
            <a:avLst/>
          </a:prstGeom>
          <a:noFill/>
        </p:spPr>
        <p:txBody>
          <a:bodyPr wrap="square" rtlCol="0">
            <a:spAutoFit/>
          </a:bodyPr>
          <a:lstStyle/>
          <a:p>
            <a:pPr marL="285750" indent="-285750">
              <a:buFont typeface="Arial" panose="020B0604020202020204" pitchFamily="34" charset="0"/>
              <a:buChar char="•"/>
            </a:pPr>
            <a:r>
              <a:rPr lang="en-US" sz="3200" dirty="0">
                <a:solidFill>
                  <a:srgbClr val="000000"/>
                </a:solidFill>
              </a:rPr>
              <a:t>If the local sponsor provides:</a:t>
            </a:r>
          </a:p>
          <a:p>
            <a:endParaRPr lang="en-US" sz="3200" dirty="0"/>
          </a:p>
          <a:p>
            <a:pPr marL="285750" indent="-285750">
              <a:buFont typeface="Arial" panose="020B0604020202020204" pitchFamily="34" charset="0"/>
              <a:buChar char="•"/>
            </a:pPr>
            <a:r>
              <a:rPr lang="en-US" sz="3200" b="1" dirty="0">
                <a:solidFill>
                  <a:srgbClr val="0070C0"/>
                </a:solidFill>
              </a:rPr>
              <a:t>ROW estimate 		State ROW Office</a:t>
            </a:r>
          </a:p>
          <a:p>
            <a:pPr marL="285750" indent="-285750">
              <a:buFont typeface="Arial" panose="020B0604020202020204" pitchFamily="34" charset="0"/>
              <a:buChar char="•"/>
            </a:pPr>
            <a:endParaRPr lang="en-US" sz="3200" b="1" dirty="0">
              <a:solidFill>
                <a:srgbClr val="0070C0"/>
              </a:solidFill>
            </a:endParaRPr>
          </a:p>
          <a:p>
            <a:pPr marL="285750" indent="-285750">
              <a:buFont typeface="Arial" panose="020B0604020202020204" pitchFamily="34" charset="0"/>
              <a:buChar char="•"/>
            </a:pPr>
            <a:r>
              <a:rPr lang="en-US" sz="3200" b="1" dirty="0">
                <a:solidFill>
                  <a:srgbClr val="00B050"/>
                </a:solidFill>
              </a:rPr>
              <a:t>UTL estimate </a:t>
            </a:r>
            <a:r>
              <a:rPr lang="en-US" sz="3200" b="1" dirty="0">
                <a:solidFill>
                  <a:srgbClr val="0070C0"/>
                </a:solidFill>
              </a:rPr>
              <a:t>		</a:t>
            </a:r>
            <a:r>
              <a:rPr lang="en-US" sz="3200" b="1" dirty="0">
                <a:solidFill>
                  <a:srgbClr val="00B050"/>
                </a:solidFill>
              </a:rPr>
              <a:t>State UTL Office</a:t>
            </a:r>
            <a:endParaRPr lang="en-US" sz="3200" dirty="0">
              <a:solidFill>
                <a:srgbClr val="00B050"/>
              </a:solidFill>
            </a:endParaRPr>
          </a:p>
          <a:p>
            <a:pPr marL="742950" lvl="1" indent="-285750">
              <a:buFont typeface="Arial" panose="020B0604020202020204" pitchFamily="34" charset="0"/>
              <a:buChar char="•"/>
            </a:pPr>
            <a:endParaRPr lang="en-US" sz="3200" dirty="0"/>
          </a:p>
          <a:p>
            <a:pPr lvl="1"/>
            <a:endParaRPr lang="en-US" sz="3200" dirty="0"/>
          </a:p>
        </p:txBody>
      </p:sp>
      <p:sp>
        <p:nvSpPr>
          <p:cNvPr id="6" name="TextBox 5">
            <a:extLst>
              <a:ext uri="{FF2B5EF4-FFF2-40B4-BE49-F238E27FC236}">
                <a16:creationId xmlns:a16="http://schemas.microsoft.com/office/drawing/2014/main" id="{CD2D1C1C-F7B6-BEA6-4173-E94E8F7ADCBD}"/>
              </a:ext>
            </a:extLst>
          </p:cNvPr>
          <p:cNvSpPr txBox="1"/>
          <p:nvPr/>
        </p:nvSpPr>
        <p:spPr>
          <a:xfrm>
            <a:off x="10272198" y="6396335"/>
            <a:ext cx="3300761" cy="461665"/>
          </a:xfrm>
          <a:prstGeom prst="rect">
            <a:avLst/>
          </a:prstGeom>
          <a:noFill/>
        </p:spPr>
        <p:txBody>
          <a:bodyPr wrap="square" rtlCol="0">
            <a:spAutoFit/>
          </a:bodyPr>
          <a:lstStyle/>
          <a:p>
            <a:r>
              <a:rPr lang="en-US" sz="2400" dirty="0"/>
              <a:t>Policy 3A-9</a:t>
            </a:r>
          </a:p>
        </p:txBody>
      </p:sp>
      <p:sp>
        <p:nvSpPr>
          <p:cNvPr id="7" name="Title 21">
            <a:extLst>
              <a:ext uri="{FF2B5EF4-FFF2-40B4-BE49-F238E27FC236}">
                <a16:creationId xmlns:a16="http://schemas.microsoft.com/office/drawing/2014/main" id="{48904AD7-B34D-916B-6C4B-EF96C85724F3}"/>
              </a:ext>
            </a:extLst>
          </p:cNvPr>
          <p:cNvSpPr txBox="1">
            <a:spLocks/>
          </p:cNvSpPr>
          <p:nvPr/>
        </p:nvSpPr>
        <p:spPr>
          <a:xfrm>
            <a:off x="538843" y="546060"/>
            <a:ext cx="11114314" cy="800101"/>
          </a:xfrm>
          <a:prstGeom prst="rect">
            <a:avLst/>
          </a:prstGeom>
          <a:noFill/>
        </p:spPr>
        <p:txBody>
          <a:bodyPr vert="horz" lIns="0" tIns="45720" rIns="0" bIns="45720" rtlCol="0" anchor="b">
            <a:normAutofit/>
          </a:bodyPr>
          <a:lstStyle>
            <a:lvl1pPr algn="l" defTabSz="914400" rtl="0" eaLnBrk="1" latinLnBrk="0" hangingPunct="1">
              <a:lnSpc>
                <a:spcPct val="90000"/>
              </a:lnSpc>
              <a:spcBef>
                <a:spcPct val="0"/>
              </a:spcBef>
              <a:buNone/>
              <a:defRPr sz="2700" kern="1200">
                <a:solidFill>
                  <a:schemeClr val="tx1"/>
                </a:solidFill>
                <a:latin typeface="+mj-lt"/>
                <a:ea typeface="+mj-ea"/>
                <a:cs typeface="+mj-cs"/>
              </a:defRPr>
            </a:lvl1pPr>
          </a:lstStyle>
          <a:p>
            <a:pPr algn="ctr"/>
            <a:r>
              <a:rPr lang="en-US" sz="4000" b="1" dirty="0">
                <a:solidFill>
                  <a:srgbClr val="045594"/>
                </a:solidFill>
              </a:rPr>
              <a:t>Cost Estimate: Local Sponsor Provided</a:t>
            </a:r>
          </a:p>
        </p:txBody>
      </p:sp>
      <p:sp>
        <p:nvSpPr>
          <p:cNvPr id="2" name="Arrow: Right 1">
            <a:extLst>
              <a:ext uri="{FF2B5EF4-FFF2-40B4-BE49-F238E27FC236}">
                <a16:creationId xmlns:a16="http://schemas.microsoft.com/office/drawing/2014/main" id="{CFC5A6F0-3EEE-4CFB-36EE-F323F3A50431}"/>
              </a:ext>
            </a:extLst>
          </p:cNvPr>
          <p:cNvSpPr/>
          <p:nvPr/>
        </p:nvSpPr>
        <p:spPr>
          <a:xfrm>
            <a:off x="3816350" y="3250632"/>
            <a:ext cx="1308100" cy="292100"/>
          </a:xfrm>
          <a:prstGeom prst="rightArrow">
            <a:avLst/>
          </a:prstGeom>
          <a:solidFill>
            <a:srgbClr val="0070C0"/>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Arrow: Right 3">
            <a:extLst>
              <a:ext uri="{FF2B5EF4-FFF2-40B4-BE49-F238E27FC236}">
                <a16:creationId xmlns:a16="http://schemas.microsoft.com/office/drawing/2014/main" id="{2B62CA72-2129-35DB-4484-88E92CEE594F}"/>
              </a:ext>
            </a:extLst>
          </p:cNvPr>
          <p:cNvSpPr/>
          <p:nvPr/>
        </p:nvSpPr>
        <p:spPr>
          <a:xfrm>
            <a:off x="3816350" y="4232130"/>
            <a:ext cx="1308100" cy="292100"/>
          </a:xfrm>
          <a:prstGeom prst="rightArrow">
            <a:avLst/>
          </a:prstGeom>
          <a:solidFill>
            <a:srgbClr val="00B050"/>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76756537-D299-44DE-AE0E-1121F24C597E}"/>
              </a:ext>
            </a:extLst>
          </p:cNvPr>
          <p:cNvSpPr txBox="1"/>
          <p:nvPr/>
        </p:nvSpPr>
        <p:spPr>
          <a:xfrm>
            <a:off x="478308" y="5319117"/>
            <a:ext cx="11696700" cy="1077218"/>
          </a:xfrm>
          <a:prstGeom prst="rect">
            <a:avLst/>
          </a:prstGeom>
          <a:noFill/>
        </p:spPr>
        <p:txBody>
          <a:bodyPr wrap="square" rtlCol="0">
            <a:spAutoFit/>
          </a:bodyPr>
          <a:lstStyle/>
          <a:p>
            <a:r>
              <a:rPr lang="en-US" sz="3200" dirty="0">
                <a:solidFill>
                  <a:srgbClr val="000000"/>
                </a:solidFill>
              </a:rPr>
              <a:t>Then estimate can be submitted to the Office of Engineering Services</a:t>
            </a:r>
          </a:p>
        </p:txBody>
      </p:sp>
    </p:spTree>
    <p:extLst>
      <p:ext uri="{BB962C8B-B14F-4D97-AF65-F5344CB8AC3E}">
        <p14:creationId xmlns:p14="http://schemas.microsoft.com/office/powerpoint/2010/main" val="119429794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DD134AD-518F-D5A1-A162-8DF9842838BB}"/>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E803A891-9657-1D58-9625-0E32B31DA712}"/>
              </a:ext>
            </a:extLst>
          </p:cNvPr>
          <p:cNvPicPr>
            <a:picLocks noChangeAspect="1"/>
          </p:cNvPicPr>
          <p:nvPr/>
        </p:nvPicPr>
        <p:blipFill>
          <a:blip r:embed="rId3">
            <a:extLst>
              <a:ext uri="{28A0092B-C50C-407E-A947-70E740481C1C}">
                <a14:useLocalDpi xmlns:a14="http://schemas.microsoft.com/office/drawing/2010/main" val="0"/>
              </a:ext>
            </a:extLst>
          </a:blip>
          <a:srcRect l="21808" r="21808"/>
          <a:stretch/>
        </p:blipFill>
        <p:spPr>
          <a:xfrm>
            <a:off x="6868453" y="1150620"/>
            <a:ext cx="4582883" cy="4572000"/>
          </a:xfrm>
          <a:prstGeom prst="ellipse">
            <a:avLst/>
          </a:prstGeom>
        </p:spPr>
      </p:pic>
      <p:sp>
        <p:nvSpPr>
          <p:cNvPr id="5" name="Title 4">
            <a:extLst>
              <a:ext uri="{FF2B5EF4-FFF2-40B4-BE49-F238E27FC236}">
                <a16:creationId xmlns:a16="http://schemas.microsoft.com/office/drawing/2014/main" id="{2A5DE5A6-2899-4336-8776-07C07F0CCEE7}"/>
              </a:ext>
            </a:extLst>
          </p:cNvPr>
          <p:cNvSpPr>
            <a:spLocks noGrp="1"/>
          </p:cNvSpPr>
          <p:nvPr>
            <p:ph type="title"/>
          </p:nvPr>
        </p:nvSpPr>
        <p:spPr>
          <a:xfrm>
            <a:off x="-324852" y="2869883"/>
            <a:ext cx="7103882" cy="2852737"/>
          </a:xfrm>
        </p:spPr>
        <p:txBody>
          <a:bodyPr>
            <a:normAutofit/>
          </a:bodyPr>
          <a:lstStyle/>
          <a:p>
            <a:r>
              <a:rPr lang="en-US" sz="5400" dirty="0"/>
              <a:t>Revisions to Programmed Costs</a:t>
            </a:r>
          </a:p>
        </p:txBody>
      </p:sp>
    </p:spTree>
    <p:extLst>
      <p:ext uri="{BB962C8B-B14F-4D97-AF65-F5344CB8AC3E}">
        <p14:creationId xmlns:p14="http://schemas.microsoft.com/office/powerpoint/2010/main" val="349358838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09B7E289-8245-55BF-B2A2-4C8FFC8621AF}"/>
              </a:ext>
            </a:extLst>
          </p:cNvPr>
          <p:cNvSpPr>
            <a:spLocks noGrp="1"/>
          </p:cNvSpPr>
          <p:nvPr>
            <p:ph type="sldNum" sz="quarter" idx="12"/>
          </p:nvPr>
        </p:nvSpPr>
        <p:spPr/>
        <p:txBody>
          <a:bodyPr/>
          <a:lstStyle/>
          <a:p>
            <a:r>
              <a:rPr lang="en-US" dirty="0"/>
              <a:t> </a:t>
            </a:r>
          </a:p>
        </p:txBody>
      </p:sp>
      <p:pic>
        <p:nvPicPr>
          <p:cNvPr id="6" name="Picture 5">
            <a:extLst>
              <a:ext uri="{FF2B5EF4-FFF2-40B4-BE49-F238E27FC236}">
                <a16:creationId xmlns:a16="http://schemas.microsoft.com/office/drawing/2014/main" id="{1C359D6D-DAD3-0580-5A2D-B63D42A88538}"/>
              </a:ext>
            </a:extLst>
          </p:cNvPr>
          <p:cNvPicPr>
            <a:picLocks noChangeAspect="1"/>
          </p:cNvPicPr>
          <p:nvPr/>
        </p:nvPicPr>
        <p:blipFill>
          <a:blip r:embed="rId3"/>
          <a:stretch>
            <a:fillRect/>
          </a:stretch>
        </p:blipFill>
        <p:spPr>
          <a:xfrm>
            <a:off x="271272" y="238379"/>
            <a:ext cx="9993849" cy="6381242"/>
          </a:xfrm>
          <a:prstGeom prst="rect">
            <a:avLst/>
          </a:prstGeom>
        </p:spPr>
      </p:pic>
      <p:pic>
        <p:nvPicPr>
          <p:cNvPr id="8" name="Picture 7">
            <a:extLst>
              <a:ext uri="{FF2B5EF4-FFF2-40B4-BE49-F238E27FC236}">
                <a16:creationId xmlns:a16="http://schemas.microsoft.com/office/drawing/2014/main" id="{B329B7AD-8BA1-BD75-AAD3-37E7BD4917F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538176" y="4625022"/>
            <a:ext cx="7458752" cy="1819529"/>
          </a:xfrm>
          <a:prstGeom prst="rect">
            <a:avLst/>
          </a:prstGeom>
          <a:ln w="50800">
            <a:solidFill>
              <a:srgbClr val="045594"/>
            </a:solidFill>
          </a:ln>
        </p:spPr>
      </p:pic>
      <p:sp>
        <p:nvSpPr>
          <p:cNvPr id="11" name="Arrow: Right 10">
            <a:extLst>
              <a:ext uri="{FF2B5EF4-FFF2-40B4-BE49-F238E27FC236}">
                <a16:creationId xmlns:a16="http://schemas.microsoft.com/office/drawing/2014/main" id="{CEEE9CC3-64EB-0A5F-FA67-F4A72B528BF4}"/>
              </a:ext>
            </a:extLst>
          </p:cNvPr>
          <p:cNvSpPr/>
          <p:nvPr/>
        </p:nvSpPr>
        <p:spPr>
          <a:xfrm rot="2438649">
            <a:off x="3668812" y="4558382"/>
            <a:ext cx="1310602" cy="370758"/>
          </a:xfrm>
          <a:prstGeom prst="rightArrow">
            <a:avLst/>
          </a:prstGeom>
          <a:solidFill>
            <a:srgbClr val="045594"/>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0615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8072845-4D4F-7765-39BE-C20C3A8A2054}"/>
              </a:ext>
            </a:extLst>
          </p:cNvPr>
          <p:cNvPicPr>
            <a:picLocks noChangeAspect="1"/>
          </p:cNvPicPr>
          <p:nvPr/>
        </p:nvPicPr>
        <p:blipFill>
          <a:blip r:embed="rId3"/>
          <a:stretch>
            <a:fillRect/>
          </a:stretch>
        </p:blipFill>
        <p:spPr>
          <a:xfrm>
            <a:off x="357729" y="146398"/>
            <a:ext cx="11209841" cy="6565204"/>
          </a:xfrm>
          <a:prstGeom prst="rect">
            <a:avLst/>
          </a:prstGeom>
        </p:spPr>
      </p:pic>
      <p:sp>
        <p:nvSpPr>
          <p:cNvPr id="7" name="Arrow: Right 6">
            <a:extLst>
              <a:ext uri="{FF2B5EF4-FFF2-40B4-BE49-F238E27FC236}">
                <a16:creationId xmlns:a16="http://schemas.microsoft.com/office/drawing/2014/main" id="{EA8DEDD1-CF16-886C-369C-A1C508406EBB}"/>
              </a:ext>
            </a:extLst>
          </p:cNvPr>
          <p:cNvSpPr/>
          <p:nvPr/>
        </p:nvSpPr>
        <p:spPr>
          <a:xfrm rot="5645842">
            <a:off x="1256912" y="5612871"/>
            <a:ext cx="979714" cy="679269"/>
          </a:xfrm>
          <a:prstGeom prst="rightArrow">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9E5DD2C2-2865-A205-25F1-079E3D6C499A}"/>
              </a:ext>
            </a:extLst>
          </p:cNvPr>
          <p:cNvSpPr/>
          <p:nvPr/>
        </p:nvSpPr>
        <p:spPr>
          <a:xfrm>
            <a:off x="0" y="36589"/>
            <a:ext cx="12627980" cy="21961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AEF623B2-B4A6-8825-0A6F-3C8A217FCF3C}"/>
              </a:ext>
            </a:extLst>
          </p:cNvPr>
          <p:cNvSpPr/>
          <p:nvPr/>
        </p:nvSpPr>
        <p:spPr>
          <a:xfrm rot="16200000">
            <a:off x="-5956261" y="1901378"/>
            <a:ext cx="12627980" cy="21961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813875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8072845-4D4F-7765-39BE-C20C3A8A205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854995" y="0"/>
            <a:ext cx="9543496" cy="6858000"/>
          </a:xfrm>
          <a:prstGeom prst="rect">
            <a:avLst/>
          </a:prstGeom>
        </p:spPr>
      </p:pic>
      <p:sp>
        <p:nvSpPr>
          <p:cNvPr id="7" name="Arrow: Right 6">
            <a:extLst>
              <a:ext uri="{FF2B5EF4-FFF2-40B4-BE49-F238E27FC236}">
                <a16:creationId xmlns:a16="http://schemas.microsoft.com/office/drawing/2014/main" id="{EA8DEDD1-CF16-886C-369C-A1C508406EBB}"/>
              </a:ext>
            </a:extLst>
          </p:cNvPr>
          <p:cNvSpPr/>
          <p:nvPr/>
        </p:nvSpPr>
        <p:spPr>
          <a:xfrm rot="5645842">
            <a:off x="4066515" y="5804960"/>
            <a:ext cx="979714" cy="679269"/>
          </a:xfrm>
          <a:prstGeom prst="rightArrow">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Callout: Left Arrow 1">
            <a:extLst>
              <a:ext uri="{FF2B5EF4-FFF2-40B4-BE49-F238E27FC236}">
                <a16:creationId xmlns:a16="http://schemas.microsoft.com/office/drawing/2014/main" id="{C73A5931-D9DE-3976-E342-587639EF12BD}"/>
              </a:ext>
            </a:extLst>
          </p:cNvPr>
          <p:cNvSpPr/>
          <p:nvPr/>
        </p:nvSpPr>
        <p:spPr>
          <a:xfrm>
            <a:off x="5859266" y="567700"/>
            <a:ext cx="5800344" cy="1485900"/>
          </a:xfrm>
          <a:prstGeom prst="leftArrowCallout">
            <a:avLst/>
          </a:prstGeom>
          <a:solidFill>
            <a:schemeClr val="bg1"/>
          </a:solidFill>
          <a:ln w="412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045594"/>
                </a:solidFill>
              </a:rPr>
              <a:t>Fill out: </a:t>
            </a:r>
            <a:r>
              <a:rPr lang="en-US" sz="2400">
                <a:solidFill>
                  <a:srgbClr val="045594"/>
                </a:solidFill>
              </a:rPr>
              <a:t>Kimberly W. </a:t>
            </a:r>
            <a:r>
              <a:rPr lang="en-US" sz="2400" dirty="0">
                <a:solidFill>
                  <a:srgbClr val="045594"/>
                </a:solidFill>
              </a:rPr>
              <a:t>Nesbitt, State Program Delivery Administrator</a:t>
            </a:r>
          </a:p>
        </p:txBody>
      </p:sp>
      <p:sp>
        <p:nvSpPr>
          <p:cNvPr id="4" name="Rectangle 3">
            <a:extLst>
              <a:ext uri="{FF2B5EF4-FFF2-40B4-BE49-F238E27FC236}">
                <a16:creationId xmlns:a16="http://schemas.microsoft.com/office/drawing/2014/main" id="{EB14D727-9B94-D4E8-6F4E-81537378F766}"/>
              </a:ext>
            </a:extLst>
          </p:cNvPr>
          <p:cNvSpPr/>
          <p:nvPr/>
        </p:nvSpPr>
        <p:spPr>
          <a:xfrm rot="16200000">
            <a:off x="-4532497" y="2049065"/>
            <a:ext cx="12627980" cy="21961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allout: Right Arrow 2">
            <a:extLst>
              <a:ext uri="{FF2B5EF4-FFF2-40B4-BE49-F238E27FC236}">
                <a16:creationId xmlns:a16="http://schemas.microsoft.com/office/drawing/2014/main" id="{278FC78D-5967-3AA9-23A8-F22EDCB38A41}"/>
              </a:ext>
            </a:extLst>
          </p:cNvPr>
          <p:cNvSpPr/>
          <p:nvPr/>
        </p:nvSpPr>
        <p:spPr>
          <a:xfrm rot="20160363">
            <a:off x="93467" y="1165159"/>
            <a:ext cx="3678689" cy="1372208"/>
          </a:xfrm>
          <a:prstGeom prst="rightArrowCallout">
            <a:avLst>
              <a:gd name="adj1" fmla="val 23149"/>
              <a:gd name="adj2" fmla="val 27761"/>
              <a:gd name="adj3" fmla="val 55542"/>
              <a:gd name="adj4" fmla="val 64977"/>
            </a:avLst>
          </a:prstGeom>
          <a:solidFill>
            <a:schemeClr val="bg1"/>
          </a:solidFill>
          <a:ln w="317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Date should match Submittal #1 date</a:t>
            </a:r>
          </a:p>
        </p:txBody>
      </p:sp>
      <p:sp>
        <p:nvSpPr>
          <p:cNvPr id="5" name="Arrow: Right 4">
            <a:extLst>
              <a:ext uri="{FF2B5EF4-FFF2-40B4-BE49-F238E27FC236}">
                <a16:creationId xmlns:a16="http://schemas.microsoft.com/office/drawing/2014/main" id="{992A3B35-2699-92C1-DE23-95CFF6BE3A0F}"/>
              </a:ext>
            </a:extLst>
          </p:cNvPr>
          <p:cNvSpPr/>
          <p:nvPr/>
        </p:nvSpPr>
        <p:spPr>
          <a:xfrm rot="2498371">
            <a:off x="1409021" y="2823976"/>
            <a:ext cx="759087" cy="520700"/>
          </a:xfrm>
          <a:prstGeom prst="rightArrow">
            <a:avLst/>
          </a:prstGeom>
          <a:solidFill>
            <a:schemeClr val="bg1"/>
          </a:solid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270480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1000"/>
                                        <p:tgtEl>
                                          <p:spTgt spid="5"/>
                                        </p:tgtEl>
                                      </p:cBhvr>
                                    </p:animEffect>
                                    <p:anim calcmode="lin" valueType="num">
                                      <p:cBhvr>
                                        <p:cTn id="27" dur="1000" fill="hold"/>
                                        <p:tgtEl>
                                          <p:spTgt spid="5"/>
                                        </p:tgtEl>
                                        <p:attrNameLst>
                                          <p:attrName>ppt_x</p:attrName>
                                        </p:attrNameLst>
                                      </p:cBhvr>
                                      <p:tavLst>
                                        <p:tav tm="0">
                                          <p:val>
                                            <p:strVal val="#ppt_x"/>
                                          </p:val>
                                        </p:tav>
                                        <p:tav tm="100000">
                                          <p:val>
                                            <p:strVal val="#ppt_x"/>
                                          </p:val>
                                        </p:tav>
                                      </p:tavLst>
                                    </p:anim>
                                    <p:anim calcmode="lin" valueType="num">
                                      <p:cBhvr>
                                        <p:cTn id="28"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 grpId="0" animBg="1"/>
      <p:bldP spid="3" grpId="0" animBg="1"/>
      <p:bldP spid="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BC32448-3AD9-897A-8AA5-C40FE3C75853}"/>
              </a:ext>
            </a:extLst>
          </p:cNvPr>
          <p:cNvPicPr>
            <a:picLocks noChangeAspect="1"/>
          </p:cNvPicPr>
          <p:nvPr/>
        </p:nvPicPr>
        <p:blipFill>
          <a:blip r:embed="rId3"/>
          <a:stretch>
            <a:fillRect/>
          </a:stretch>
        </p:blipFill>
        <p:spPr>
          <a:xfrm>
            <a:off x="111512" y="0"/>
            <a:ext cx="5250264" cy="6858000"/>
          </a:xfrm>
          <a:prstGeom prst="rect">
            <a:avLst/>
          </a:prstGeom>
        </p:spPr>
      </p:pic>
      <p:pic>
        <p:nvPicPr>
          <p:cNvPr id="8" name="Picture 7">
            <a:extLst>
              <a:ext uri="{FF2B5EF4-FFF2-40B4-BE49-F238E27FC236}">
                <a16:creationId xmlns:a16="http://schemas.microsoft.com/office/drawing/2014/main" id="{841388BF-D882-4828-F409-67F52EF0A924}"/>
              </a:ext>
            </a:extLst>
          </p:cNvPr>
          <p:cNvPicPr>
            <a:picLocks noChangeAspect="1"/>
          </p:cNvPicPr>
          <p:nvPr/>
        </p:nvPicPr>
        <p:blipFill>
          <a:blip r:embed="rId4"/>
          <a:stretch>
            <a:fillRect/>
          </a:stretch>
        </p:blipFill>
        <p:spPr>
          <a:xfrm>
            <a:off x="1944473" y="2637406"/>
            <a:ext cx="10136015" cy="2943636"/>
          </a:xfrm>
          <a:prstGeom prst="rect">
            <a:avLst/>
          </a:prstGeom>
          <a:ln w="63500">
            <a:solidFill>
              <a:srgbClr val="00B050"/>
            </a:solidFill>
          </a:ln>
        </p:spPr>
      </p:pic>
      <p:sp>
        <p:nvSpPr>
          <p:cNvPr id="9" name="Arrow: Right 8">
            <a:extLst>
              <a:ext uri="{FF2B5EF4-FFF2-40B4-BE49-F238E27FC236}">
                <a16:creationId xmlns:a16="http://schemas.microsoft.com/office/drawing/2014/main" id="{23316F58-5118-B314-0CEC-602C080B9A05}"/>
              </a:ext>
            </a:extLst>
          </p:cNvPr>
          <p:cNvSpPr/>
          <p:nvPr/>
        </p:nvSpPr>
        <p:spPr>
          <a:xfrm rot="20523604">
            <a:off x="1251775" y="4259766"/>
            <a:ext cx="804210" cy="657922"/>
          </a:xfrm>
          <a:prstGeom prst="rightArrow">
            <a:avLst/>
          </a:prstGeom>
          <a:solidFill>
            <a:srgbClr val="00B050"/>
          </a:solid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113806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 name="Title 21">
            <a:extLst>
              <a:ext uri="{FF2B5EF4-FFF2-40B4-BE49-F238E27FC236}">
                <a16:creationId xmlns:a16="http://schemas.microsoft.com/office/drawing/2014/main" id="{0B516920-E738-45DC-BB18-8DE3DBE570BF}"/>
              </a:ext>
            </a:extLst>
          </p:cNvPr>
          <p:cNvSpPr>
            <a:spLocks noGrp="1"/>
          </p:cNvSpPr>
          <p:nvPr>
            <p:ph type="title"/>
          </p:nvPr>
        </p:nvSpPr>
        <p:spPr>
          <a:xfrm>
            <a:off x="499654" y="661035"/>
            <a:ext cx="11192691" cy="800101"/>
          </a:xfrm>
          <a:solidFill>
            <a:srgbClr val="EED163"/>
          </a:solidFill>
        </p:spPr>
        <p:txBody>
          <a:bodyPr>
            <a:normAutofit/>
          </a:bodyPr>
          <a:lstStyle/>
          <a:p>
            <a:pPr algn="ctr"/>
            <a:r>
              <a:rPr lang="en-US" sz="3600" b="1" dirty="0">
                <a:solidFill>
                  <a:srgbClr val="045594"/>
                </a:solidFill>
              </a:rPr>
              <a:t>Revisions to Programmed Costs: Justification Box</a:t>
            </a:r>
          </a:p>
        </p:txBody>
      </p:sp>
      <p:sp>
        <p:nvSpPr>
          <p:cNvPr id="3" name="TextBox 2">
            <a:extLst>
              <a:ext uri="{FF2B5EF4-FFF2-40B4-BE49-F238E27FC236}">
                <a16:creationId xmlns:a16="http://schemas.microsoft.com/office/drawing/2014/main" id="{66A97C3C-D17C-3F39-6530-EEB8CD24E90B}"/>
              </a:ext>
            </a:extLst>
          </p:cNvPr>
          <p:cNvSpPr txBox="1"/>
          <p:nvPr/>
        </p:nvSpPr>
        <p:spPr>
          <a:xfrm>
            <a:off x="1198756" y="2283909"/>
            <a:ext cx="10993244" cy="3539430"/>
          </a:xfrm>
          <a:prstGeom prst="rect">
            <a:avLst/>
          </a:prstGeom>
          <a:noFill/>
        </p:spPr>
        <p:txBody>
          <a:bodyPr wrap="square" rtlCol="0">
            <a:spAutoFit/>
          </a:bodyPr>
          <a:lstStyle/>
          <a:p>
            <a:pPr marL="285750" indent="-285750">
              <a:buFont typeface="Arial" panose="020B0604020202020204" pitchFamily="34" charset="0"/>
              <a:buChar char="•"/>
            </a:pPr>
            <a:r>
              <a:rPr lang="en-US" sz="3200" dirty="0">
                <a:solidFill>
                  <a:srgbClr val="000000"/>
                </a:solidFill>
              </a:rPr>
              <a:t>The</a:t>
            </a:r>
            <a:r>
              <a:rPr lang="en-US" sz="3200" dirty="0">
                <a:solidFill>
                  <a:schemeClr val="accent3"/>
                </a:solidFill>
              </a:rPr>
              <a:t> </a:t>
            </a:r>
            <a:r>
              <a:rPr lang="en-US" sz="3200" b="1" dirty="0">
                <a:solidFill>
                  <a:schemeClr val="accent3"/>
                </a:solidFill>
              </a:rPr>
              <a:t>purpose</a:t>
            </a:r>
            <a:r>
              <a:rPr lang="en-US" sz="3200" dirty="0">
                <a:solidFill>
                  <a:schemeClr val="accent3"/>
                </a:solidFill>
              </a:rPr>
              <a:t> </a:t>
            </a:r>
            <a:r>
              <a:rPr lang="en-US" sz="3200" dirty="0">
                <a:solidFill>
                  <a:srgbClr val="000000"/>
                </a:solidFill>
              </a:rPr>
              <a:t>of the justification box is to </a:t>
            </a:r>
            <a:r>
              <a:rPr lang="en-US" sz="3200" b="1" dirty="0">
                <a:solidFill>
                  <a:srgbClr val="045594"/>
                </a:solidFill>
              </a:rPr>
              <a:t>explain</a:t>
            </a:r>
            <a:r>
              <a:rPr lang="en-US" sz="3200" dirty="0">
                <a:solidFill>
                  <a:srgbClr val="045594"/>
                </a:solidFill>
              </a:rPr>
              <a:t> </a:t>
            </a:r>
          </a:p>
          <a:p>
            <a:pPr marL="742950" lvl="1" indent="-285750">
              <a:buFont typeface="Arial" panose="020B0604020202020204" pitchFamily="34" charset="0"/>
              <a:buChar char="•"/>
            </a:pPr>
            <a:r>
              <a:rPr lang="en-US" sz="3200" b="1" dirty="0">
                <a:solidFill>
                  <a:srgbClr val="045594"/>
                </a:solidFill>
              </a:rPr>
              <a:t>why</a:t>
            </a:r>
            <a:r>
              <a:rPr lang="en-US" sz="3200" dirty="0">
                <a:solidFill>
                  <a:srgbClr val="045594"/>
                </a:solidFill>
              </a:rPr>
              <a:t> </a:t>
            </a:r>
            <a:r>
              <a:rPr lang="en-US" sz="3200" dirty="0">
                <a:solidFill>
                  <a:srgbClr val="000000"/>
                </a:solidFill>
              </a:rPr>
              <a:t>a funding phase is changing; and </a:t>
            </a:r>
          </a:p>
          <a:p>
            <a:pPr marL="742950" lvl="1" indent="-285750">
              <a:buFont typeface="Arial" panose="020B0604020202020204" pitchFamily="34" charset="0"/>
              <a:buChar char="•"/>
            </a:pPr>
            <a:r>
              <a:rPr lang="en-US" sz="3200" b="1" dirty="0">
                <a:solidFill>
                  <a:srgbClr val="045594"/>
                </a:solidFill>
              </a:rPr>
              <a:t>what</a:t>
            </a:r>
            <a:r>
              <a:rPr lang="en-US" sz="3200" dirty="0">
                <a:solidFill>
                  <a:srgbClr val="000000"/>
                </a:solidFill>
              </a:rPr>
              <a:t> the cost is based on</a:t>
            </a:r>
          </a:p>
          <a:p>
            <a:pPr lvl="2"/>
            <a:endParaRPr lang="en-US" sz="3200" dirty="0">
              <a:solidFill>
                <a:srgbClr val="000000"/>
              </a:solidFill>
            </a:endParaRPr>
          </a:p>
          <a:p>
            <a:pPr marL="285750" indent="-285750">
              <a:buFont typeface="Arial" panose="020B0604020202020204" pitchFamily="34" charset="0"/>
              <a:buChar char="•"/>
            </a:pPr>
            <a:r>
              <a:rPr lang="en-US" sz="3200" dirty="0">
                <a:solidFill>
                  <a:srgbClr val="000000"/>
                </a:solidFill>
              </a:rPr>
              <a:t>The </a:t>
            </a:r>
            <a:r>
              <a:rPr lang="en-US" sz="3200" b="1" dirty="0">
                <a:solidFill>
                  <a:schemeClr val="accent3"/>
                </a:solidFill>
              </a:rPr>
              <a:t>audience</a:t>
            </a:r>
            <a:r>
              <a:rPr lang="en-US" sz="3200" dirty="0">
                <a:solidFill>
                  <a:schemeClr val="accent3"/>
                </a:solidFill>
              </a:rPr>
              <a:t> </a:t>
            </a:r>
            <a:r>
              <a:rPr lang="en-US" sz="3200" dirty="0">
                <a:solidFill>
                  <a:srgbClr val="000000"/>
                </a:solidFill>
              </a:rPr>
              <a:t>for this information is the </a:t>
            </a:r>
            <a:r>
              <a:rPr lang="en-US" sz="3200" b="1" dirty="0">
                <a:solidFill>
                  <a:srgbClr val="045594"/>
                </a:solidFill>
              </a:rPr>
              <a:t>Office of Engineering Services</a:t>
            </a:r>
            <a:r>
              <a:rPr lang="en-US" sz="3200" b="1" dirty="0">
                <a:solidFill>
                  <a:srgbClr val="000000"/>
                </a:solidFill>
              </a:rPr>
              <a:t> </a:t>
            </a:r>
            <a:r>
              <a:rPr lang="en-US" sz="3200" dirty="0">
                <a:solidFill>
                  <a:srgbClr val="000000"/>
                </a:solidFill>
              </a:rPr>
              <a:t>&amp; the </a:t>
            </a:r>
            <a:r>
              <a:rPr lang="en-US" sz="3200" b="1" dirty="0">
                <a:solidFill>
                  <a:srgbClr val="045594"/>
                </a:solidFill>
              </a:rPr>
              <a:t>Chief Engineer</a:t>
            </a:r>
            <a:r>
              <a:rPr lang="en-US" sz="3200" dirty="0">
                <a:solidFill>
                  <a:srgbClr val="000000"/>
                </a:solidFill>
              </a:rPr>
              <a:t>. </a:t>
            </a:r>
          </a:p>
          <a:p>
            <a:pPr marL="742950" lvl="1" indent="-285750">
              <a:buFont typeface="Arial" panose="020B0604020202020204" pitchFamily="34" charset="0"/>
              <a:buChar char="•"/>
            </a:pPr>
            <a:endParaRPr lang="en-US" sz="3200" dirty="0">
              <a:solidFill>
                <a:srgbClr val="000000"/>
              </a:solidFill>
            </a:endParaRPr>
          </a:p>
        </p:txBody>
      </p:sp>
    </p:spTree>
    <p:extLst>
      <p:ext uri="{BB962C8B-B14F-4D97-AF65-F5344CB8AC3E}">
        <p14:creationId xmlns:p14="http://schemas.microsoft.com/office/powerpoint/2010/main" val="1361257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000"/>
                                  </p:stCondLst>
                                  <p:childTnLst>
                                    <p:set>
                                      <p:cBhvr>
                                        <p:cTn id="9" dur="1" fill="hold">
                                          <p:stCondLst>
                                            <p:cond delay="0"/>
                                          </p:stCondLst>
                                        </p:cTn>
                                        <p:tgtEl>
                                          <p:spTgt spid="3">
                                            <p:txEl>
                                              <p:pRg st="1" end="1"/>
                                            </p:txEl>
                                          </p:spTgt>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nodeType="afterEffect">
                                  <p:stCondLst>
                                    <p:cond delay="100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6A97C3C-D17C-3F39-6530-EEB8CD24E90B}"/>
              </a:ext>
            </a:extLst>
          </p:cNvPr>
          <p:cNvSpPr txBox="1"/>
          <p:nvPr/>
        </p:nvSpPr>
        <p:spPr>
          <a:xfrm>
            <a:off x="599377" y="1333949"/>
            <a:ext cx="10993244" cy="6001643"/>
          </a:xfrm>
          <a:prstGeom prst="rect">
            <a:avLst/>
          </a:prstGeom>
          <a:noFill/>
        </p:spPr>
        <p:txBody>
          <a:bodyPr wrap="square" rtlCol="0">
            <a:spAutoFit/>
          </a:bodyPr>
          <a:lstStyle/>
          <a:p>
            <a:pPr marL="285750" indent="-285750">
              <a:buFont typeface="Arial" panose="020B0604020202020204" pitchFamily="34" charset="0"/>
              <a:buChar char="•"/>
            </a:pPr>
            <a:r>
              <a:rPr lang="en-US" sz="3200" b="1" dirty="0">
                <a:solidFill>
                  <a:srgbClr val="000000"/>
                </a:solidFill>
              </a:rPr>
              <a:t>Best Practice: </a:t>
            </a:r>
            <a:r>
              <a:rPr lang="en-US" sz="3200" dirty="0">
                <a:solidFill>
                  <a:srgbClr val="000000"/>
                </a:solidFill>
              </a:rPr>
              <a:t>Each </a:t>
            </a:r>
            <a:r>
              <a:rPr lang="en-US" sz="3200" b="1" dirty="0">
                <a:solidFill>
                  <a:srgbClr val="045594"/>
                </a:solidFill>
              </a:rPr>
              <a:t>funding phase </a:t>
            </a:r>
            <a:r>
              <a:rPr lang="en-US" sz="3200" dirty="0">
                <a:solidFill>
                  <a:srgbClr val="000000"/>
                </a:solidFill>
              </a:rPr>
              <a:t>is discussed as a </a:t>
            </a:r>
            <a:r>
              <a:rPr lang="en-US" sz="3200" b="1" dirty="0">
                <a:solidFill>
                  <a:srgbClr val="045594"/>
                </a:solidFill>
              </a:rPr>
              <a:t>separate paragraph </a:t>
            </a:r>
            <a:r>
              <a:rPr lang="en-US" sz="3200" dirty="0">
                <a:solidFill>
                  <a:srgbClr val="000000"/>
                </a:solidFill>
              </a:rPr>
              <a:t>or sentence.</a:t>
            </a:r>
          </a:p>
          <a:p>
            <a:endParaRPr lang="en-US" sz="3200" dirty="0">
              <a:solidFill>
                <a:srgbClr val="000000"/>
              </a:solidFill>
            </a:endParaRPr>
          </a:p>
          <a:p>
            <a:pPr lvl="1"/>
            <a:r>
              <a:rPr lang="en-US" sz="3200" dirty="0">
                <a:solidFill>
                  <a:srgbClr val="000000"/>
                </a:solidFill>
              </a:rPr>
              <a:t>		</a:t>
            </a:r>
            <a:r>
              <a:rPr lang="en-US" sz="3200" u="sng" dirty="0">
                <a:solidFill>
                  <a:srgbClr val="000000"/>
                </a:solidFill>
              </a:rPr>
              <a:t>Not</a:t>
            </a:r>
            <a:r>
              <a:rPr lang="en-US" sz="3200" dirty="0">
                <a:solidFill>
                  <a:srgbClr val="000000"/>
                </a:solidFill>
              </a:rPr>
              <a:t> every project will have all 3 funding phases.</a:t>
            </a:r>
          </a:p>
          <a:p>
            <a:pPr lvl="1"/>
            <a:endParaRPr lang="en-US" sz="3200" dirty="0">
              <a:solidFill>
                <a:srgbClr val="000000"/>
              </a:solidFill>
            </a:endParaRPr>
          </a:p>
          <a:p>
            <a:pPr lvl="1"/>
            <a:r>
              <a:rPr lang="en-US" sz="3200" dirty="0">
                <a:solidFill>
                  <a:srgbClr val="000000"/>
                </a:solidFill>
              </a:rPr>
              <a:t>		May </a:t>
            </a:r>
            <a:r>
              <a:rPr lang="en-US" sz="3200" u="sng" dirty="0">
                <a:solidFill>
                  <a:srgbClr val="000000"/>
                </a:solidFill>
              </a:rPr>
              <a:t>not </a:t>
            </a:r>
            <a:r>
              <a:rPr lang="en-US" sz="3200" dirty="0">
                <a:solidFill>
                  <a:srgbClr val="000000"/>
                </a:solidFill>
              </a:rPr>
              <a:t>require an update at the same time for 		ALL	funding phases.</a:t>
            </a:r>
          </a:p>
          <a:p>
            <a:pPr lvl="1"/>
            <a:endParaRPr lang="en-US" sz="3200" dirty="0">
              <a:solidFill>
                <a:srgbClr val="000000"/>
              </a:solidFill>
            </a:endParaRPr>
          </a:p>
          <a:p>
            <a:pPr lvl="1"/>
            <a:r>
              <a:rPr lang="en-US" sz="3200" dirty="0">
                <a:solidFill>
                  <a:srgbClr val="000000"/>
                </a:solidFill>
              </a:rPr>
              <a:t>		For authorized funds or funds about to be 			authorized, do </a:t>
            </a:r>
            <a:r>
              <a:rPr lang="en-US" sz="3200" b="1" u="sng" dirty="0">
                <a:solidFill>
                  <a:srgbClr val="000000"/>
                </a:solidFill>
              </a:rPr>
              <a:t>not</a:t>
            </a:r>
            <a:r>
              <a:rPr lang="en-US" sz="3200" dirty="0">
                <a:solidFill>
                  <a:srgbClr val="000000"/>
                </a:solidFill>
              </a:rPr>
              <a:t> submit an updated cost 			estimate. </a:t>
            </a:r>
          </a:p>
          <a:p>
            <a:pPr marL="742950" lvl="1" indent="-285750">
              <a:buFont typeface="Arial" panose="020B0604020202020204" pitchFamily="34" charset="0"/>
              <a:buChar char="•"/>
            </a:pPr>
            <a:endParaRPr lang="en-US" sz="3200" dirty="0">
              <a:solidFill>
                <a:srgbClr val="000000"/>
              </a:solidFill>
            </a:endParaRPr>
          </a:p>
        </p:txBody>
      </p:sp>
      <p:sp>
        <p:nvSpPr>
          <p:cNvPr id="5" name="Title 21">
            <a:extLst>
              <a:ext uri="{FF2B5EF4-FFF2-40B4-BE49-F238E27FC236}">
                <a16:creationId xmlns:a16="http://schemas.microsoft.com/office/drawing/2014/main" id="{938EEB67-45F1-68CD-3C88-16C7C8A8241B}"/>
              </a:ext>
            </a:extLst>
          </p:cNvPr>
          <p:cNvSpPr>
            <a:spLocks noGrp="1"/>
          </p:cNvSpPr>
          <p:nvPr>
            <p:ph type="title"/>
          </p:nvPr>
        </p:nvSpPr>
        <p:spPr>
          <a:xfrm>
            <a:off x="499654" y="611601"/>
            <a:ext cx="11192691" cy="800101"/>
          </a:xfrm>
          <a:solidFill>
            <a:srgbClr val="EED163"/>
          </a:solidFill>
        </p:spPr>
        <p:txBody>
          <a:bodyPr>
            <a:normAutofit/>
          </a:bodyPr>
          <a:lstStyle/>
          <a:p>
            <a:pPr algn="ctr"/>
            <a:r>
              <a:rPr lang="en-US" sz="3600" b="1" dirty="0">
                <a:solidFill>
                  <a:srgbClr val="045594"/>
                </a:solidFill>
              </a:rPr>
              <a:t>Revisions to Programmed Costs: Justification Box </a:t>
            </a:r>
            <a:r>
              <a:rPr lang="en-US" sz="2000" b="1" dirty="0">
                <a:solidFill>
                  <a:srgbClr val="045594"/>
                </a:solidFill>
              </a:rPr>
              <a:t>(continued)</a:t>
            </a:r>
          </a:p>
        </p:txBody>
      </p:sp>
      <p:grpSp>
        <p:nvGrpSpPr>
          <p:cNvPr id="9" name="Group 8">
            <a:extLst>
              <a:ext uri="{FF2B5EF4-FFF2-40B4-BE49-F238E27FC236}">
                <a16:creationId xmlns:a16="http://schemas.microsoft.com/office/drawing/2014/main" id="{DF85BBD0-1C0C-89B9-6279-90D5021BD567}"/>
              </a:ext>
            </a:extLst>
          </p:cNvPr>
          <p:cNvGrpSpPr/>
          <p:nvPr/>
        </p:nvGrpSpPr>
        <p:grpSpPr>
          <a:xfrm>
            <a:off x="969731" y="2477437"/>
            <a:ext cx="1149532" cy="1071154"/>
            <a:chOff x="1182548" y="2795452"/>
            <a:chExt cx="1149532" cy="1071154"/>
          </a:xfrm>
        </p:grpSpPr>
        <p:sp>
          <p:nvSpPr>
            <p:cNvPr id="6" name="Oval 5">
              <a:extLst>
                <a:ext uri="{FF2B5EF4-FFF2-40B4-BE49-F238E27FC236}">
                  <a16:creationId xmlns:a16="http://schemas.microsoft.com/office/drawing/2014/main" id="{631FE908-2834-806D-3A5A-F127B5489BD2}"/>
                </a:ext>
              </a:extLst>
            </p:cNvPr>
            <p:cNvSpPr/>
            <p:nvPr/>
          </p:nvSpPr>
          <p:spPr>
            <a:xfrm>
              <a:off x="1182548" y="2795452"/>
              <a:ext cx="1149532" cy="1071154"/>
            </a:xfrm>
            <a:prstGeom prst="ellipse">
              <a:avLst/>
            </a:prstGeom>
            <a:solidFill>
              <a:srgbClr val="13784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descr="Money with solid fill">
              <a:extLst>
                <a:ext uri="{FF2B5EF4-FFF2-40B4-BE49-F238E27FC236}">
                  <a16:creationId xmlns:a16="http://schemas.microsoft.com/office/drawing/2014/main" id="{811DD680-2137-940F-FFAE-1AF9E7BF764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300114" y="2795452"/>
              <a:ext cx="914400" cy="914400"/>
            </a:xfrm>
            <a:prstGeom prst="rect">
              <a:avLst/>
            </a:prstGeom>
          </p:spPr>
        </p:pic>
      </p:grpSp>
      <p:grpSp>
        <p:nvGrpSpPr>
          <p:cNvPr id="10" name="Group 9">
            <a:extLst>
              <a:ext uri="{FF2B5EF4-FFF2-40B4-BE49-F238E27FC236}">
                <a16:creationId xmlns:a16="http://schemas.microsoft.com/office/drawing/2014/main" id="{660E6906-554B-E42E-1594-F153041D791F}"/>
              </a:ext>
            </a:extLst>
          </p:cNvPr>
          <p:cNvGrpSpPr/>
          <p:nvPr/>
        </p:nvGrpSpPr>
        <p:grpSpPr>
          <a:xfrm>
            <a:off x="969731" y="3735362"/>
            <a:ext cx="1149532" cy="1071154"/>
            <a:chOff x="1123405" y="2756264"/>
            <a:chExt cx="1149532" cy="1071154"/>
          </a:xfrm>
        </p:grpSpPr>
        <p:sp>
          <p:nvSpPr>
            <p:cNvPr id="11" name="Oval 10">
              <a:extLst>
                <a:ext uri="{FF2B5EF4-FFF2-40B4-BE49-F238E27FC236}">
                  <a16:creationId xmlns:a16="http://schemas.microsoft.com/office/drawing/2014/main" id="{31A8EAE1-6752-3C9E-45F2-75CFBB363976}"/>
                </a:ext>
              </a:extLst>
            </p:cNvPr>
            <p:cNvSpPr/>
            <p:nvPr/>
          </p:nvSpPr>
          <p:spPr>
            <a:xfrm>
              <a:off x="1123405" y="2756264"/>
              <a:ext cx="1149532" cy="1071154"/>
            </a:xfrm>
            <a:prstGeom prst="ellipse">
              <a:avLst/>
            </a:prstGeom>
            <a:solidFill>
              <a:srgbClr val="13784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Graphic 11" descr="Waxing Crescent Moon with solid fill">
              <a:extLst>
                <a:ext uri="{FF2B5EF4-FFF2-40B4-BE49-F238E27FC236}">
                  <a16:creationId xmlns:a16="http://schemas.microsoft.com/office/drawing/2014/main" id="{FB2E6D25-F0A1-7A18-DA03-E25C9FB83123}"/>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1247502" y="2795452"/>
              <a:ext cx="914400" cy="914400"/>
            </a:xfrm>
            <a:prstGeom prst="rect">
              <a:avLst/>
            </a:prstGeom>
          </p:spPr>
        </p:pic>
      </p:grpSp>
      <p:grpSp>
        <p:nvGrpSpPr>
          <p:cNvPr id="13" name="Group 12">
            <a:extLst>
              <a:ext uri="{FF2B5EF4-FFF2-40B4-BE49-F238E27FC236}">
                <a16:creationId xmlns:a16="http://schemas.microsoft.com/office/drawing/2014/main" id="{40DD3982-71EB-B093-1FFB-2EB5FAB6BDC0}"/>
              </a:ext>
            </a:extLst>
          </p:cNvPr>
          <p:cNvGrpSpPr/>
          <p:nvPr/>
        </p:nvGrpSpPr>
        <p:grpSpPr>
          <a:xfrm>
            <a:off x="976262" y="4925383"/>
            <a:ext cx="1149532" cy="1071154"/>
            <a:chOff x="1129936" y="2717075"/>
            <a:chExt cx="1149532" cy="1071154"/>
          </a:xfrm>
        </p:grpSpPr>
        <p:sp>
          <p:nvSpPr>
            <p:cNvPr id="14" name="Oval 13">
              <a:extLst>
                <a:ext uri="{FF2B5EF4-FFF2-40B4-BE49-F238E27FC236}">
                  <a16:creationId xmlns:a16="http://schemas.microsoft.com/office/drawing/2014/main" id="{9BD4056C-E124-1458-7197-D64198D617DD}"/>
                </a:ext>
              </a:extLst>
            </p:cNvPr>
            <p:cNvSpPr/>
            <p:nvPr/>
          </p:nvSpPr>
          <p:spPr>
            <a:xfrm>
              <a:off x="1129936" y="2717075"/>
              <a:ext cx="1149532" cy="1071154"/>
            </a:xfrm>
            <a:prstGeom prst="ellipse">
              <a:avLst/>
            </a:prstGeom>
            <a:solidFill>
              <a:srgbClr val="13784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5" name="Graphic 14" descr="Bank check with solid fill">
              <a:extLst>
                <a:ext uri="{FF2B5EF4-FFF2-40B4-BE49-F238E27FC236}">
                  <a16:creationId xmlns:a16="http://schemas.microsoft.com/office/drawing/2014/main" id="{4F8C2A50-D6D8-E605-A327-E5ADC3EB0872}"/>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1247502" y="2795452"/>
              <a:ext cx="914400" cy="914400"/>
            </a:xfrm>
            <a:prstGeom prst="rect">
              <a:avLst/>
            </a:prstGeom>
          </p:spPr>
        </p:pic>
      </p:grpSp>
    </p:spTree>
    <p:extLst>
      <p:ext uri="{BB962C8B-B14F-4D97-AF65-F5344CB8AC3E}">
        <p14:creationId xmlns:p14="http://schemas.microsoft.com/office/powerpoint/2010/main" val="526087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E56C66C1-95A7-407D-6EEE-D22A4AB8F564}"/>
              </a:ext>
            </a:extLst>
          </p:cNvPr>
          <p:cNvPicPr>
            <a:picLocks noChangeAspect="1"/>
          </p:cNvPicPr>
          <p:nvPr/>
        </p:nvPicPr>
        <p:blipFill>
          <a:blip r:embed="rId3">
            <a:extLst>
              <a:ext uri="{28A0092B-C50C-407E-A947-70E740481C1C}">
                <a14:useLocalDpi xmlns:a14="http://schemas.microsoft.com/office/drawing/2010/main" val="0"/>
              </a:ext>
            </a:extLst>
          </a:blip>
          <a:srcRect l="20911" r="20911"/>
          <a:stretch/>
        </p:blipFill>
        <p:spPr>
          <a:xfrm>
            <a:off x="6835227" y="1143000"/>
            <a:ext cx="4568484" cy="4572000"/>
          </a:xfrm>
          <a:prstGeom prst="ellipse">
            <a:avLst/>
          </a:prstGeom>
        </p:spPr>
      </p:pic>
      <p:sp>
        <p:nvSpPr>
          <p:cNvPr id="21" name="Title 4">
            <a:extLst>
              <a:ext uri="{FF2B5EF4-FFF2-40B4-BE49-F238E27FC236}">
                <a16:creationId xmlns:a16="http://schemas.microsoft.com/office/drawing/2014/main" id="{CC6AB049-F704-A3E4-E854-606DA979F291}"/>
              </a:ext>
            </a:extLst>
          </p:cNvPr>
          <p:cNvSpPr txBox="1">
            <a:spLocks/>
          </p:cNvSpPr>
          <p:nvPr/>
        </p:nvSpPr>
        <p:spPr>
          <a:xfrm>
            <a:off x="442928" y="3132958"/>
            <a:ext cx="6085114" cy="2852737"/>
          </a:xfrm>
        </p:spPr>
        <p:txBody>
          <a:bodyPr lIns="0" rIns="0">
            <a:normAutofit/>
          </a:bodyPr>
          <a:lstStyle>
            <a:lvl1pPr algn="ctr" defTabSz="914400" rtl="0" eaLnBrk="1" latinLnBrk="0" hangingPunct="1">
              <a:lnSpc>
                <a:spcPct val="90000"/>
              </a:lnSpc>
              <a:spcBef>
                <a:spcPct val="0"/>
              </a:spcBef>
              <a:buNone/>
              <a:defRPr sz="2700" b="1" kern="1200">
                <a:solidFill>
                  <a:srgbClr val="085694"/>
                </a:solidFill>
                <a:latin typeface="+mj-lt"/>
                <a:ea typeface="+mj-ea"/>
                <a:cs typeface="+mj-cs"/>
              </a:defRPr>
            </a:lvl1pPr>
          </a:lstStyle>
          <a:p>
            <a:r>
              <a:rPr lang="en-US" sz="5400" dirty="0"/>
              <a:t>Cost Estimates</a:t>
            </a:r>
          </a:p>
        </p:txBody>
      </p:sp>
    </p:spTree>
    <p:extLst>
      <p:ext uri="{BB962C8B-B14F-4D97-AF65-F5344CB8AC3E}">
        <p14:creationId xmlns:p14="http://schemas.microsoft.com/office/powerpoint/2010/main" val="94536479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6A97C3C-D17C-3F39-6530-EEB8CD24E90B}"/>
              </a:ext>
            </a:extLst>
          </p:cNvPr>
          <p:cNvSpPr txBox="1"/>
          <p:nvPr/>
        </p:nvSpPr>
        <p:spPr>
          <a:xfrm>
            <a:off x="785404" y="1969584"/>
            <a:ext cx="10993244" cy="4031873"/>
          </a:xfrm>
          <a:prstGeom prst="rect">
            <a:avLst/>
          </a:prstGeom>
          <a:noFill/>
        </p:spPr>
        <p:txBody>
          <a:bodyPr wrap="square" rtlCol="0">
            <a:spAutoFit/>
          </a:bodyPr>
          <a:lstStyle/>
          <a:p>
            <a:pPr lvl="1"/>
            <a:endParaRPr lang="en-US" sz="3200" dirty="0">
              <a:solidFill>
                <a:srgbClr val="000000"/>
              </a:solidFill>
            </a:endParaRPr>
          </a:p>
          <a:p>
            <a:r>
              <a:rPr lang="en-US" sz="3200" dirty="0">
                <a:solidFill>
                  <a:srgbClr val="000000"/>
                </a:solidFill>
              </a:rPr>
              <a:t>Information to include in the Justification Box:</a:t>
            </a:r>
          </a:p>
          <a:p>
            <a:endParaRPr lang="en-US" sz="3200" dirty="0">
              <a:solidFill>
                <a:srgbClr val="000000"/>
              </a:solidFill>
            </a:endParaRPr>
          </a:p>
          <a:p>
            <a:pPr marL="742950" lvl="1" indent="-285750">
              <a:buFont typeface="Arial" panose="020B0604020202020204" pitchFamily="34" charset="0"/>
              <a:buChar char="•"/>
            </a:pPr>
            <a:r>
              <a:rPr lang="en-US" sz="3200" b="1" dirty="0">
                <a:solidFill>
                  <a:srgbClr val="045594"/>
                </a:solidFill>
              </a:rPr>
              <a:t>Annual update </a:t>
            </a:r>
            <a:r>
              <a:rPr lang="en-US" sz="3200" dirty="0">
                <a:solidFill>
                  <a:srgbClr val="000000"/>
                </a:solidFill>
              </a:rPr>
              <a:t>or</a:t>
            </a:r>
            <a:r>
              <a:rPr lang="en-US" sz="3200" b="1" dirty="0">
                <a:solidFill>
                  <a:srgbClr val="000000"/>
                </a:solidFill>
              </a:rPr>
              <a:t> </a:t>
            </a:r>
            <a:r>
              <a:rPr lang="en-US" sz="3200" dirty="0">
                <a:solidFill>
                  <a:srgbClr val="000000"/>
                </a:solidFill>
              </a:rPr>
              <a:t>based on a </a:t>
            </a:r>
            <a:r>
              <a:rPr lang="en-US" sz="3200" b="1" dirty="0">
                <a:solidFill>
                  <a:srgbClr val="045594"/>
                </a:solidFill>
              </a:rPr>
              <a:t>milestone</a:t>
            </a:r>
            <a:endParaRPr lang="en-US" sz="3200" dirty="0">
              <a:solidFill>
                <a:srgbClr val="045594"/>
              </a:solidFill>
            </a:endParaRPr>
          </a:p>
          <a:p>
            <a:pPr lvl="1"/>
            <a:endParaRPr lang="en-US" sz="3200" dirty="0">
              <a:solidFill>
                <a:srgbClr val="000000"/>
              </a:solidFill>
            </a:endParaRPr>
          </a:p>
          <a:p>
            <a:pPr marL="742950" lvl="1" indent="-285750">
              <a:buFont typeface="Arial" panose="020B0604020202020204" pitchFamily="34" charset="0"/>
              <a:buChar char="•"/>
            </a:pPr>
            <a:r>
              <a:rPr lang="en-US" sz="3200" dirty="0">
                <a:solidFill>
                  <a:srgbClr val="000000"/>
                </a:solidFill>
              </a:rPr>
              <a:t>Which </a:t>
            </a:r>
            <a:r>
              <a:rPr lang="en-US" sz="3200" b="1" dirty="0">
                <a:solidFill>
                  <a:srgbClr val="045594"/>
                </a:solidFill>
              </a:rPr>
              <a:t>funding phase </a:t>
            </a:r>
            <a:r>
              <a:rPr lang="en-US" sz="3200" dirty="0">
                <a:solidFill>
                  <a:srgbClr val="000000"/>
                </a:solidFill>
              </a:rPr>
              <a:t>is being discussed</a:t>
            </a:r>
          </a:p>
          <a:p>
            <a:pPr marL="285750" indent="-285750">
              <a:buFont typeface="Arial" panose="020B0604020202020204" pitchFamily="34" charset="0"/>
              <a:buChar char="•"/>
            </a:pPr>
            <a:endParaRPr lang="en-US" sz="3200" dirty="0">
              <a:solidFill>
                <a:srgbClr val="000000"/>
              </a:solidFill>
            </a:endParaRPr>
          </a:p>
          <a:p>
            <a:pPr marL="742950" lvl="1" indent="-285750">
              <a:buFont typeface="Arial" panose="020B0604020202020204" pitchFamily="34" charset="0"/>
              <a:buChar char="•"/>
            </a:pPr>
            <a:endParaRPr lang="en-US" sz="3200" dirty="0">
              <a:solidFill>
                <a:srgbClr val="000000"/>
              </a:solidFill>
            </a:endParaRPr>
          </a:p>
        </p:txBody>
      </p:sp>
      <p:sp>
        <p:nvSpPr>
          <p:cNvPr id="5" name="Title 21">
            <a:extLst>
              <a:ext uri="{FF2B5EF4-FFF2-40B4-BE49-F238E27FC236}">
                <a16:creationId xmlns:a16="http://schemas.microsoft.com/office/drawing/2014/main" id="{556D3AEB-E10D-C02E-28F7-7B5B440C90E2}"/>
              </a:ext>
            </a:extLst>
          </p:cNvPr>
          <p:cNvSpPr>
            <a:spLocks noGrp="1"/>
          </p:cNvSpPr>
          <p:nvPr>
            <p:ph type="title"/>
          </p:nvPr>
        </p:nvSpPr>
        <p:spPr>
          <a:xfrm>
            <a:off x="499654" y="742242"/>
            <a:ext cx="11192691" cy="800101"/>
          </a:xfrm>
          <a:solidFill>
            <a:srgbClr val="EED163"/>
          </a:solidFill>
        </p:spPr>
        <p:txBody>
          <a:bodyPr>
            <a:normAutofit/>
          </a:bodyPr>
          <a:lstStyle/>
          <a:p>
            <a:pPr algn="ctr"/>
            <a:r>
              <a:rPr lang="en-US" sz="3600" b="1" dirty="0">
                <a:solidFill>
                  <a:srgbClr val="045594"/>
                </a:solidFill>
              </a:rPr>
              <a:t>Revisions to Programmed Costs: Justification Box </a:t>
            </a:r>
            <a:r>
              <a:rPr lang="en-US" sz="2000" b="1" dirty="0">
                <a:solidFill>
                  <a:srgbClr val="045594"/>
                </a:solidFill>
              </a:rPr>
              <a:t>(continued)</a:t>
            </a:r>
          </a:p>
        </p:txBody>
      </p:sp>
    </p:spTree>
    <p:extLst>
      <p:ext uri="{BB962C8B-B14F-4D97-AF65-F5344CB8AC3E}">
        <p14:creationId xmlns:p14="http://schemas.microsoft.com/office/powerpoint/2010/main" val="29104266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6A97C3C-D17C-3F39-6530-EEB8CD24E90B}"/>
              </a:ext>
            </a:extLst>
          </p:cNvPr>
          <p:cNvSpPr txBox="1"/>
          <p:nvPr/>
        </p:nvSpPr>
        <p:spPr>
          <a:xfrm>
            <a:off x="580446" y="984886"/>
            <a:ext cx="10993244" cy="6494085"/>
          </a:xfrm>
          <a:prstGeom prst="rect">
            <a:avLst/>
          </a:prstGeom>
          <a:noFill/>
        </p:spPr>
        <p:txBody>
          <a:bodyPr wrap="square" rtlCol="0">
            <a:spAutoFit/>
          </a:bodyPr>
          <a:lstStyle/>
          <a:p>
            <a:pPr lvl="1"/>
            <a:endParaRPr lang="en-US" sz="3200" dirty="0">
              <a:solidFill>
                <a:srgbClr val="000000"/>
              </a:solidFill>
            </a:endParaRPr>
          </a:p>
          <a:p>
            <a:r>
              <a:rPr lang="en-US" sz="3200" dirty="0">
                <a:solidFill>
                  <a:srgbClr val="000000"/>
                </a:solidFill>
              </a:rPr>
              <a:t>Information to include in the Justification Box:</a:t>
            </a:r>
          </a:p>
          <a:p>
            <a:endParaRPr lang="en-US" sz="3200" dirty="0">
              <a:solidFill>
                <a:srgbClr val="000000"/>
              </a:solidFill>
            </a:endParaRPr>
          </a:p>
          <a:p>
            <a:pPr marL="742950" lvl="1" indent="-285750">
              <a:buFont typeface="Arial" panose="020B0604020202020204" pitchFamily="34" charset="0"/>
              <a:buChar char="•"/>
            </a:pPr>
            <a:r>
              <a:rPr lang="en-US" sz="3200" b="1" dirty="0">
                <a:solidFill>
                  <a:srgbClr val="045594"/>
                </a:solidFill>
              </a:rPr>
              <a:t>% of cost increase </a:t>
            </a:r>
            <a:r>
              <a:rPr lang="en-US" sz="3200" dirty="0">
                <a:solidFill>
                  <a:srgbClr val="000000"/>
                </a:solidFill>
              </a:rPr>
              <a:t>(or decrease) for that funding phase and</a:t>
            </a:r>
          </a:p>
          <a:p>
            <a:pPr marL="1200150" lvl="2" indent="-285750">
              <a:buFont typeface="Arial" panose="020B0604020202020204" pitchFamily="34" charset="0"/>
              <a:buChar char="•"/>
            </a:pPr>
            <a:r>
              <a:rPr lang="en-US" sz="3200" b="1" dirty="0">
                <a:solidFill>
                  <a:srgbClr val="000000"/>
                </a:solidFill>
              </a:rPr>
              <a:t>Reason </a:t>
            </a:r>
            <a:r>
              <a:rPr lang="en-US" sz="3200" dirty="0">
                <a:solidFill>
                  <a:srgbClr val="000000"/>
                </a:solidFill>
              </a:rPr>
              <a:t>for the change</a:t>
            </a:r>
          </a:p>
          <a:p>
            <a:pPr lvl="2"/>
            <a:endParaRPr lang="en-US" sz="3200" b="1" dirty="0">
              <a:solidFill>
                <a:srgbClr val="000000"/>
              </a:solidFill>
            </a:endParaRPr>
          </a:p>
          <a:p>
            <a:pPr marL="742950" lvl="1" indent="-285750">
              <a:buFont typeface="Arial" panose="020B0604020202020204" pitchFamily="34" charset="0"/>
              <a:buChar char="•"/>
            </a:pPr>
            <a:r>
              <a:rPr lang="en-US" sz="3200" dirty="0">
                <a:solidFill>
                  <a:srgbClr val="000000"/>
                </a:solidFill>
              </a:rPr>
              <a:t>For </a:t>
            </a:r>
            <a:r>
              <a:rPr lang="en-US" sz="3200" u="sng" dirty="0">
                <a:solidFill>
                  <a:srgbClr val="045594"/>
                </a:solidFill>
              </a:rPr>
              <a:t>CST cost</a:t>
            </a:r>
            <a:r>
              <a:rPr lang="en-US" sz="3200" dirty="0">
                <a:solidFill>
                  <a:srgbClr val="045594"/>
                </a:solidFill>
              </a:rPr>
              <a:t>, </a:t>
            </a:r>
            <a:r>
              <a:rPr lang="en-US" sz="3200" dirty="0">
                <a:solidFill>
                  <a:srgbClr val="000000"/>
                </a:solidFill>
              </a:rPr>
              <a:t>state the </a:t>
            </a:r>
            <a:r>
              <a:rPr lang="en-US" sz="3200" b="1" dirty="0">
                <a:solidFill>
                  <a:srgbClr val="045594"/>
                </a:solidFill>
              </a:rPr>
              <a:t>% of contingency </a:t>
            </a:r>
            <a:r>
              <a:rPr lang="en-US" sz="3200" dirty="0">
                <a:solidFill>
                  <a:srgbClr val="000000"/>
                </a:solidFill>
              </a:rPr>
              <a:t>included in the revised cost. </a:t>
            </a:r>
          </a:p>
          <a:p>
            <a:pPr marL="1200150" lvl="2" indent="-285750">
              <a:buFont typeface="Arial" panose="020B0604020202020204" pitchFamily="34" charset="0"/>
              <a:buChar char="•"/>
            </a:pPr>
            <a:r>
              <a:rPr lang="en-US" sz="3200" dirty="0">
                <a:solidFill>
                  <a:srgbClr val="000000"/>
                </a:solidFill>
              </a:rPr>
              <a:t>Include the type of project and design phase</a:t>
            </a:r>
          </a:p>
          <a:p>
            <a:pPr marL="1200150" lvl="2" indent="-285750">
              <a:buFont typeface="Arial" panose="020B0604020202020204" pitchFamily="34" charset="0"/>
              <a:buChar char="•"/>
            </a:pPr>
            <a:r>
              <a:rPr lang="en-US" sz="3200" dirty="0">
                <a:solidFill>
                  <a:srgbClr val="000000"/>
                </a:solidFill>
              </a:rPr>
              <a:t>Reference the risk &amp; contingency table in Policy 3A-9</a:t>
            </a:r>
          </a:p>
          <a:p>
            <a:pPr marL="285750" indent="-285750">
              <a:buFont typeface="Arial" panose="020B0604020202020204" pitchFamily="34" charset="0"/>
              <a:buChar char="•"/>
            </a:pPr>
            <a:endParaRPr lang="en-US" sz="3200" dirty="0">
              <a:solidFill>
                <a:srgbClr val="000000"/>
              </a:solidFill>
            </a:endParaRPr>
          </a:p>
          <a:p>
            <a:pPr marL="742950" lvl="1" indent="-285750">
              <a:buFont typeface="Arial" panose="020B0604020202020204" pitchFamily="34" charset="0"/>
              <a:buChar char="•"/>
            </a:pPr>
            <a:endParaRPr lang="en-US" sz="3200" dirty="0">
              <a:solidFill>
                <a:srgbClr val="000000"/>
              </a:solidFill>
            </a:endParaRPr>
          </a:p>
        </p:txBody>
      </p:sp>
      <p:sp>
        <p:nvSpPr>
          <p:cNvPr id="5" name="Title 21">
            <a:extLst>
              <a:ext uri="{FF2B5EF4-FFF2-40B4-BE49-F238E27FC236}">
                <a16:creationId xmlns:a16="http://schemas.microsoft.com/office/drawing/2014/main" id="{556D3AEB-E10D-C02E-28F7-7B5B440C90E2}"/>
              </a:ext>
            </a:extLst>
          </p:cNvPr>
          <p:cNvSpPr>
            <a:spLocks noGrp="1"/>
          </p:cNvSpPr>
          <p:nvPr>
            <p:ph type="title"/>
          </p:nvPr>
        </p:nvSpPr>
        <p:spPr>
          <a:xfrm>
            <a:off x="380999" y="689610"/>
            <a:ext cx="11192691" cy="800101"/>
          </a:xfrm>
          <a:solidFill>
            <a:srgbClr val="EED163"/>
          </a:solidFill>
        </p:spPr>
        <p:txBody>
          <a:bodyPr>
            <a:normAutofit/>
          </a:bodyPr>
          <a:lstStyle/>
          <a:p>
            <a:pPr algn="ctr"/>
            <a:r>
              <a:rPr lang="en-US" sz="3600" b="1" dirty="0">
                <a:solidFill>
                  <a:srgbClr val="045594"/>
                </a:solidFill>
              </a:rPr>
              <a:t>Revisions to Programmed Costs: Justification Box </a:t>
            </a:r>
            <a:r>
              <a:rPr lang="en-US" sz="2000" b="1" dirty="0">
                <a:solidFill>
                  <a:srgbClr val="045594"/>
                </a:solidFill>
              </a:rPr>
              <a:t>(continued)</a:t>
            </a:r>
          </a:p>
        </p:txBody>
      </p:sp>
    </p:spTree>
    <p:extLst>
      <p:ext uri="{BB962C8B-B14F-4D97-AF65-F5344CB8AC3E}">
        <p14:creationId xmlns:p14="http://schemas.microsoft.com/office/powerpoint/2010/main" val="5124942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000"/>
                                  </p:stCondLst>
                                  <p:childTnLst>
                                    <p:set>
                                      <p:cBhvr>
                                        <p:cTn id="9"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3">
                                            <p:txEl>
                                              <p:pRg st="6" end="6"/>
                                            </p:txEl>
                                          </p:spTgt>
                                        </p:tgtEl>
                                        <p:attrNameLst>
                                          <p:attrName>style.visibility</p:attrName>
                                        </p:attrNameLst>
                                      </p:cBhvr>
                                      <p:to>
                                        <p:strVal val="visible"/>
                                      </p:to>
                                    </p:set>
                                  </p:childTnLst>
                                </p:cTn>
                              </p:par>
                            </p:childTnLst>
                          </p:cTn>
                        </p:par>
                        <p:par>
                          <p:cTn id="14" fill="hold">
                            <p:stCondLst>
                              <p:cond delay="0"/>
                            </p:stCondLst>
                            <p:childTnLst>
                              <p:par>
                                <p:cTn id="15" presetID="1" presetClass="entr" presetSubtype="0" fill="hold" nodeType="afterEffect">
                                  <p:stCondLst>
                                    <p:cond delay="1000"/>
                                  </p:stCondLst>
                                  <p:childTnLst>
                                    <p:set>
                                      <p:cBhvr>
                                        <p:cTn id="16" dur="1" fill="hold">
                                          <p:stCondLst>
                                            <p:cond delay="0"/>
                                          </p:stCondLst>
                                        </p:cTn>
                                        <p:tgtEl>
                                          <p:spTgt spid="3">
                                            <p:txEl>
                                              <p:pRg st="7" end="7"/>
                                            </p:txEl>
                                          </p:spTgt>
                                        </p:tgtEl>
                                        <p:attrNameLst>
                                          <p:attrName>style.visibility</p:attrName>
                                        </p:attrNameLst>
                                      </p:cBhvr>
                                      <p:to>
                                        <p:strVal val="visible"/>
                                      </p:to>
                                    </p:set>
                                  </p:childTnLst>
                                </p:cTn>
                              </p:par>
                            </p:childTnLst>
                          </p:cTn>
                        </p:par>
                        <p:par>
                          <p:cTn id="17" fill="hold">
                            <p:stCondLst>
                              <p:cond delay="1000"/>
                            </p:stCondLst>
                            <p:childTnLst>
                              <p:par>
                                <p:cTn id="18" presetID="1" presetClass="entr" presetSubtype="0" fill="hold" nodeType="afterEffect">
                                  <p:stCondLst>
                                    <p:cond delay="1000"/>
                                  </p:stCondLst>
                                  <p:childTnLst>
                                    <p:set>
                                      <p:cBhvr>
                                        <p:cTn id="19"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6A97C3C-D17C-3F39-6530-EEB8CD24E90B}"/>
              </a:ext>
            </a:extLst>
          </p:cNvPr>
          <p:cNvSpPr txBox="1"/>
          <p:nvPr/>
        </p:nvSpPr>
        <p:spPr>
          <a:xfrm>
            <a:off x="699101" y="1413063"/>
            <a:ext cx="10993244" cy="4524315"/>
          </a:xfrm>
          <a:prstGeom prst="rect">
            <a:avLst/>
          </a:prstGeom>
          <a:noFill/>
        </p:spPr>
        <p:txBody>
          <a:bodyPr wrap="square" rtlCol="0">
            <a:spAutoFit/>
          </a:bodyPr>
          <a:lstStyle/>
          <a:p>
            <a:r>
              <a:rPr lang="en-US" sz="3200" dirty="0">
                <a:solidFill>
                  <a:srgbClr val="000000"/>
                </a:solidFill>
              </a:rPr>
              <a:t>Information to include in the Justification Box:</a:t>
            </a:r>
          </a:p>
          <a:p>
            <a:endParaRPr lang="en-US" sz="3200" dirty="0">
              <a:solidFill>
                <a:srgbClr val="000000"/>
              </a:solidFill>
            </a:endParaRPr>
          </a:p>
          <a:p>
            <a:pPr marL="1200150" lvl="2" indent="-285750">
              <a:buFont typeface="Arial" panose="020B0604020202020204" pitchFamily="34" charset="0"/>
              <a:buChar char="•"/>
            </a:pPr>
            <a:r>
              <a:rPr lang="en-US" sz="3200" dirty="0">
                <a:solidFill>
                  <a:srgbClr val="000000"/>
                </a:solidFill>
              </a:rPr>
              <a:t>If the </a:t>
            </a:r>
            <a:r>
              <a:rPr lang="en-US" sz="3200" u="sng" dirty="0">
                <a:solidFill>
                  <a:srgbClr val="000000"/>
                </a:solidFill>
              </a:rPr>
              <a:t>increased/decreased cost is less than 10%, </a:t>
            </a:r>
            <a:r>
              <a:rPr lang="en-US" sz="3200" dirty="0">
                <a:solidFill>
                  <a:srgbClr val="000000"/>
                </a:solidFill>
              </a:rPr>
              <a:t>provide a statement explaining the cost change. </a:t>
            </a:r>
          </a:p>
          <a:p>
            <a:pPr lvl="2"/>
            <a:endParaRPr lang="en-US" sz="3200" dirty="0">
              <a:solidFill>
                <a:srgbClr val="000000"/>
              </a:solidFill>
            </a:endParaRPr>
          </a:p>
          <a:p>
            <a:pPr marL="1200150" lvl="2" indent="-285750">
              <a:buFont typeface="Arial" panose="020B0604020202020204" pitchFamily="34" charset="0"/>
              <a:buChar char="•"/>
            </a:pPr>
            <a:r>
              <a:rPr lang="en-US" sz="3200" dirty="0">
                <a:solidFill>
                  <a:srgbClr val="000000"/>
                </a:solidFill>
              </a:rPr>
              <a:t>If the </a:t>
            </a:r>
            <a:r>
              <a:rPr lang="en-US" sz="3200" u="sng" dirty="0">
                <a:solidFill>
                  <a:srgbClr val="000000"/>
                </a:solidFill>
              </a:rPr>
              <a:t>increase/decrease is more than 10%, </a:t>
            </a:r>
            <a:r>
              <a:rPr lang="en-US" sz="3200" dirty="0">
                <a:solidFill>
                  <a:srgbClr val="000000"/>
                </a:solidFill>
              </a:rPr>
              <a:t>explain in a summary sentence what has caused the cost to increase. </a:t>
            </a:r>
          </a:p>
          <a:p>
            <a:pPr marL="742950" lvl="1" indent="-285750">
              <a:buFont typeface="Arial" panose="020B0604020202020204" pitchFamily="34" charset="0"/>
              <a:buChar char="•"/>
            </a:pPr>
            <a:endParaRPr lang="en-US" sz="3200" dirty="0">
              <a:solidFill>
                <a:srgbClr val="000000"/>
              </a:solidFill>
            </a:endParaRPr>
          </a:p>
        </p:txBody>
      </p:sp>
      <p:sp>
        <p:nvSpPr>
          <p:cNvPr id="2" name="TextBox 1">
            <a:extLst>
              <a:ext uri="{FF2B5EF4-FFF2-40B4-BE49-F238E27FC236}">
                <a16:creationId xmlns:a16="http://schemas.microsoft.com/office/drawing/2014/main" id="{6CF69785-C9CC-E427-F98D-2CF4291C1CC2}"/>
              </a:ext>
            </a:extLst>
          </p:cNvPr>
          <p:cNvSpPr txBox="1"/>
          <p:nvPr/>
        </p:nvSpPr>
        <p:spPr>
          <a:xfrm>
            <a:off x="4254500" y="5215003"/>
            <a:ext cx="7416745" cy="1384995"/>
          </a:xfrm>
          <a:prstGeom prst="rect">
            <a:avLst/>
          </a:prstGeom>
          <a:solidFill>
            <a:schemeClr val="accent3"/>
          </a:solidFill>
        </p:spPr>
        <p:txBody>
          <a:bodyPr wrap="square" rtlCol="0">
            <a:spAutoFit/>
          </a:bodyPr>
          <a:lstStyle/>
          <a:p>
            <a:r>
              <a:rPr lang="en-US" sz="2800" dirty="0">
                <a:solidFill>
                  <a:schemeClr val="bg1"/>
                </a:solidFill>
              </a:rPr>
              <a:t>Coordinate with the designer – Designer should provide the information related to any CST or UTL cost change.</a:t>
            </a:r>
          </a:p>
        </p:txBody>
      </p:sp>
      <p:sp>
        <p:nvSpPr>
          <p:cNvPr id="7" name="Title 21">
            <a:extLst>
              <a:ext uri="{FF2B5EF4-FFF2-40B4-BE49-F238E27FC236}">
                <a16:creationId xmlns:a16="http://schemas.microsoft.com/office/drawing/2014/main" id="{F234F727-4F09-C08D-F3DF-1B7C52892FB7}"/>
              </a:ext>
            </a:extLst>
          </p:cNvPr>
          <p:cNvSpPr>
            <a:spLocks noGrp="1"/>
          </p:cNvSpPr>
          <p:nvPr>
            <p:ph type="title"/>
          </p:nvPr>
        </p:nvSpPr>
        <p:spPr>
          <a:xfrm>
            <a:off x="499654" y="612962"/>
            <a:ext cx="11192691" cy="800101"/>
          </a:xfrm>
          <a:solidFill>
            <a:srgbClr val="EED163"/>
          </a:solidFill>
        </p:spPr>
        <p:txBody>
          <a:bodyPr>
            <a:normAutofit/>
          </a:bodyPr>
          <a:lstStyle/>
          <a:p>
            <a:pPr algn="ctr"/>
            <a:r>
              <a:rPr lang="en-US" sz="3600" b="1" dirty="0">
                <a:solidFill>
                  <a:srgbClr val="045594"/>
                </a:solidFill>
              </a:rPr>
              <a:t>Revisions to Programmed Costs: Justification Box </a:t>
            </a:r>
            <a:r>
              <a:rPr lang="en-US" sz="2000" b="1" dirty="0">
                <a:solidFill>
                  <a:srgbClr val="045594"/>
                </a:solidFill>
              </a:rPr>
              <a:t>(continued)</a:t>
            </a:r>
          </a:p>
        </p:txBody>
      </p:sp>
    </p:spTree>
    <p:extLst>
      <p:ext uri="{BB962C8B-B14F-4D97-AF65-F5344CB8AC3E}">
        <p14:creationId xmlns:p14="http://schemas.microsoft.com/office/powerpoint/2010/main" val="1885889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6A97C3C-D17C-3F39-6530-EEB8CD24E90B}"/>
              </a:ext>
            </a:extLst>
          </p:cNvPr>
          <p:cNvSpPr txBox="1"/>
          <p:nvPr/>
        </p:nvSpPr>
        <p:spPr>
          <a:xfrm>
            <a:off x="699101" y="1242061"/>
            <a:ext cx="10993244" cy="6586418"/>
          </a:xfrm>
          <a:prstGeom prst="rect">
            <a:avLst/>
          </a:prstGeom>
          <a:noFill/>
        </p:spPr>
        <p:txBody>
          <a:bodyPr wrap="square" rtlCol="0">
            <a:spAutoFit/>
          </a:bodyPr>
          <a:lstStyle/>
          <a:p>
            <a:r>
              <a:rPr lang="en-US" sz="3200" dirty="0">
                <a:solidFill>
                  <a:srgbClr val="000000"/>
                </a:solidFill>
              </a:rPr>
              <a:t>Information to include in the Justification Box:</a:t>
            </a:r>
          </a:p>
          <a:p>
            <a:endParaRPr lang="en-US" sz="3200" dirty="0">
              <a:solidFill>
                <a:srgbClr val="000000"/>
              </a:solidFill>
            </a:endParaRPr>
          </a:p>
          <a:p>
            <a:pPr marL="1200150" lvl="2" indent="-285750">
              <a:buFont typeface="Arial" panose="020B0604020202020204" pitchFamily="34" charset="0"/>
              <a:buChar char="•"/>
            </a:pPr>
            <a:r>
              <a:rPr lang="en-US" sz="3200" dirty="0">
                <a:solidFill>
                  <a:srgbClr val="000000"/>
                </a:solidFill>
              </a:rPr>
              <a:t>If the </a:t>
            </a:r>
            <a:r>
              <a:rPr lang="en-US" sz="3200" u="sng" dirty="0">
                <a:solidFill>
                  <a:srgbClr val="000000"/>
                </a:solidFill>
              </a:rPr>
              <a:t>increase/decrease is more than 20%, </a:t>
            </a:r>
            <a:r>
              <a:rPr lang="en-US" sz="3200" dirty="0">
                <a:solidFill>
                  <a:srgbClr val="000000"/>
                </a:solidFill>
              </a:rPr>
              <a:t>explain in a summary sentence what caused the change. </a:t>
            </a:r>
          </a:p>
          <a:p>
            <a:pPr lvl="2"/>
            <a:endParaRPr lang="en-US" sz="2400" dirty="0">
              <a:solidFill>
                <a:srgbClr val="000000"/>
              </a:solidFill>
            </a:endParaRPr>
          </a:p>
          <a:p>
            <a:pPr marL="1657350" lvl="3" indent="-285750">
              <a:buFont typeface="Arial" panose="020B0604020202020204" pitchFamily="34" charset="0"/>
              <a:buChar char="•"/>
            </a:pPr>
            <a:r>
              <a:rPr lang="en-US" sz="3200" b="1" u="sng" dirty="0">
                <a:solidFill>
                  <a:schemeClr val="accent3"/>
                </a:solidFill>
              </a:rPr>
              <a:t>Option 1</a:t>
            </a:r>
            <a:r>
              <a:rPr lang="en-US" sz="3200" b="1" dirty="0">
                <a:solidFill>
                  <a:schemeClr val="accent3"/>
                </a:solidFill>
              </a:rPr>
              <a:t>: </a:t>
            </a:r>
            <a:r>
              <a:rPr lang="en-US" sz="3200" dirty="0">
                <a:solidFill>
                  <a:srgbClr val="000000"/>
                </a:solidFill>
              </a:rPr>
              <a:t>A letter from the designer is required explaining the specifics of the changed costs. </a:t>
            </a:r>
          </a:p>
          <a:p>
            <a:pPr lvl="3"/>
            <a:endParaRPr lang="en-US" sz="1400" dirty="0">
              <a:solidFill>
                <a:srgbClr val="000000"/>
              </a:solidFill>
            </a:endParaRPr>
          </a:p>
          <a:p>
            <a:pPr marL="1657350" lvl="3" indent="-285750">
              <a:buFont typeface="Arial" panose="020B0604020202020204" pitchFamily="34" charset="0"/>
              <a:buChar char="•"/>
            </a:pPr>
            <a:r>
              <a:rPr lang="en-US" sz="3200" b="1" u="sng" dirty="0">
                <a:solidFill>
                  <a:schemeClr val="accent3"/>
                </a:solidFill>
              </a:rPr>
              <a:t>Option 2</a:t>
            </a:r>
            <a:r>
              <a:rPr lang="en-US" sz="3200" b="1" dirty="0">
                <a:solidFill>
                  <a:schemeClr val="accent3"/>
                </a:solidFill>
              </a:rPr>
              <a:t>: </a:t>
            </a:r>
            <a:r>
              <a:rPr lang="en-US" sz="3200" dirty="0">
                <a:solidFill>
                  <a:srgbClr val="000000"/>
                </a:solidFill>
              </a:rPr>
              <a:t>The designer can complete the Cost Estimate Comparison Tool which will explain the changed costs. </a:t>
            </a:r>
          </a:p>
          <a:p>
            <a:pPr marL="1657350" lvl="3" indent="-285750">
              <a:buFont typeface="Arial" panose="020B0604020202020204" pitchFamily="34" charset="0"/>
              <a:buChar char="•"/>
            </a:pPr>
            <a:endParaRPr lang="en-US" sz="3200" dirty="0">
              <a:solidFill>
                <a:srgbClr val="000000"/>
              </a:solidFill>
            </a:endParaRPr>
          </a:p>
          <a:p>
            <a:pPr marL="1200150" lvl="2" indent="-285750">
              <a:buFont typeface="Arial" panose="020B0604020202020204" pitchFamily="34" charset="0"/>
              <a:buChar char="•"/>
            </a:pPr>
            <a:endParaRPr lang="en-US" sz="3200" dirty="0">
              <a:solidFill>
                <a:srgbClr val="000000"/>
              </a:solidFill>
            </a:endParaRPr>
          </a:p>
          <a:p>
            <a:pPr marL="742950" lvl="1" indent="-285750">
              <a:buFont typeface="Arial" panose="020B0604020202020204" pitchFamily="34" charset="0"/>
              <a:buChar char="•"/>
            </a:pPr>
            <a:endParaRPr lang="en-US" sz="3200" dirty="0">
              <a:solidFill>
                <a:srgbClr val="000000"/>
              </a:solidFill>
            </a:endParaRPr>
          </a:p>
        </p:txBody>
      </p:sp>
      <p:sp>
        <p:nvSpPr>
          <p:cNvPr id="2" name="TextBox 1">
            <a:extLst>
              <a:ext uri="{FF2B5EF4-FFF2-40B4-BE49-F238E27FC236}">
                <a16:creationId xmlns:a16="http://schemas.microsoft.com/office/drawing/2014/main" id="{52C1A05B-AB92-7557-2663-9AC38713EE0B}"/>
              </a:ext>
            </a:extLst>
          </p:cNvPr>
          <p:cNvSpPr txBox="1"/>
          <p:nvPr/>
        </p:nvSpPr>
        <p:spPr>
          <a:xfrm>
            <a:off x="168461" y="2754382"/>
            <a:ext cx="1633927" cy="3970318"/>
          </a:xfrm>
          <a:prstGeom prst="rect">
            <a:avLst/>
          </a:prstGeom>
          <a:solidFill>
            <a:schemeClr val="accent3"/>
          </a:solidFill>
        </p:spPr>
        <p:txBody>
          <a:bodyPr wrap="square" rtlCol="0">
            <a:spAutoFit/>
          </a:bodyPr>
          <a:lstStyle/>
          <a:p>
            <a:r>
              <a:rPr lang="en-US" sz="2800" dirty="0">
                <a:solidFill>
                  <a:schemeClr val="bg1"/>
                </a:solidFill>
              </a:rPr>
              <a:t>Designer should provide the info related to any CST or UTL cost change.</a:t>
            </a:r>
          </a:p>
        </p:txBody>
      </p:sp>
      <p:sp>
        <p:nvSpPr>
          <p:cNvPr id="7" name="Title 21">
            <a:extLst>
              <a:ext uri="{FF2B5EF4-FFF2-40B4-BE49-F238E27FC236}">
                <a16:creationId xmlns:a16="http://schemas.microsoft.com/office/drawing/2014/main" id="{EDBDE121-EB4C-CC08-5533-82ED81786BB6}"/>
              </a:ext>
            </a:extLst>
          </p:cNvPr>
          <p:cNvSpPr>
            <a:spLocks noGrp="1"/>
          </p:cNvSpPr>
          <p:nvPr>
            <p:ph type="title"/>
          </p:nvPr>
        </p:nvSpPr>
        <p:spPr>
          <a:xfrm>
            <a:off x="499654" y="584835"/>
            <a:ext cx="11192691" cy="800101"/>
          </a:xfrm>
          <a:solidFill>
            <a:srgbClr val="EED163"/>
          </a:solidFill>
        </p:spPr>
        <p:txBody>
          <a:bodyPr>
            <a:normAutofit/>
          </a:bodyPr>
          <a:lstStyle/>
          <a:p>
            <a:pPr algn="ctr"/>
            <a:r>
              <a:rPr lang="en-US" sz="3600" b="1" dirty="0">
                <a:solidFill>
                  <a:srgbClr val="045594"/>
                </a:solidFill>
              </a:rPr>
              <a:t>Revisions to Programmed Costs: Justification Box </a:t>
            </a:r>
            <a:r>
              <a:rPr lang="en-US" sz="2000" b="1" dirty="0">
                <a:solidFill>
                  <a:srgbClr val="045594"/>
                </a:solidFill>
              </a:rPr>
              <a:t>(continued)</a:t>
            </a:r>
          </a:p>
        </p:txBody>
      </p:sp>
    </p:spTree>
    <p:extLst>
      <p:ext uri="{BB962C8B-B14F-4D97-AF65-F5344CB8AC3E}">
        <p14:creationId xmlns:p14="http://schemas.microsoft.com/office/powerpoint/2010/main" val="25679129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500"/>
                                  </p:stCondLst>
                                  <p:childTnLst>
                                    <p:set>
                                      <p:cBhvr>
                                        <p:cTn id="9" dur="1" fill="hold">
                                          <p:stCondLst>
                                            <p:cond delay="0"/>
                                          </p:stCondLst>
                                        </p:cTn>
                                        <p:tgtEl>
                                          <p:spTgt spid="3">
                                            <p:txEl>
                                              <p:pRg st="4" end="4"/>
                                            </p:txEl>
                                          </p:spTgt>
                                        </p:tgtEl>
                                        <p:attrNameLst>
                                          <p:attrName>style.visibility</p:attrName>
                                        </p:attrNameLst>
                                      </p:cBhvr>
                                      <p:to>
                                        <p:strVal val="visible"/>
                                      </p:to>
                                    </p:set>
                                  </p:childTnLst>
                                </p:cTn>
                              </p:par>
                            </p:childTnLst>
                          </p:cTn>
                        </p:par>
                        <p:par>
                          <p:cTn id="10" fill="hold">
                            <p:stCondLst>
                              <p:cond delay="1500"/>
                            </p:stCondLst>
                            <p:childTnLst>
                              <p:par>
                                <p:cTn id="11" presetID="1" presetClass="entr" presetSubtype="0" fill="hold" nodeType="afterEffect">
                                  <p:stCondLst>
                                    <p:cond delay="1500"/>
                                  </p:stCondLst>
                                  <p:childTnLst>
                                    <p:set>
                                      <p:cBhvr>
                                        <p:cTn id="12" dur="1" fill="hold">
                                          <p:stCondLst>
                                            <p:cond delay="0"/>
                                          </p:stCondLst>
                                        </p:cTn>
                                        <p:tgtEl>
                                          <p:spTgt spid="3">
                                            <p:txEl>
                                              <p:pRg st="6" end="6"/>
                                            </p:txEl>
                                          </p:spTgt>
                                        </p:tgtEl>
                                        <p:attrNameLst>
                                          <p:attrName>style.visibility</p:attrName>
                                        </p:attrNameLst>
                                      </p:cBhvr>
                                      <p:to>
                                        <p:strVal val="visible"/>
                                      </p:to>
                                    </p:set>
                                  </p:childTnLst>
                                </p:cTn>
                              </p:par>
                            </p:childTnLst>
                          </p:cTn>
                        </p:par>
                        <p:par>
                          <p:cTn id="13" fill="hold">
                            <p:stCondLst>
                              <p:cond delay="3000"/>
                            </p:stCondLst>
                            <p:childTnLst>
                              <p:par>
                                <p:cTn id="14" presetID="1" presetClass="entr" presetSubtype="0" fill="hold" grpId="0" nodeType="afterEffect">
                                  <p:stCondLst>
                                    <p:cond delay="1500"/>
                                  </p:stCondLst>
                                  <p:childTnLst>
                                    <p:set>
                                      <p:cBhvr>
                                        <p:cTn id="15"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 name="Title 21">
            <a:extLst>
              <a:ext uri="{FF2B5EF4-FFF2-40B4-BE49-F238E27FC236}">
                <a16:creationId xmlns:a16="http://schemas.microsoft.com/office/drawing/2014/main" id="{0B516920-E738-45DC-BB18-8DE3DBE570BF}"/>
              </a:ext>
            </a:extLst>
          </p:cNvPr>
          <p:cNvSpPr>
            <a:spLocks noGrp="1"/>
          </p:cNvSpPr>
          <p:nvPr>
            <p:ph type="title"/>
          </p:nvPr>
        </p:nvSpPr>
        <p:spPr>
          <a:xfrm>
            <a:off x="889310" y="473625"/>
            <a:ext cx="10413380" cy="800101"/>
          </a:xfrm>
        </p:spPr>
        <p:txBody>
          <a:bodyPr>
            <a:noAutofit/>
          </a:bodyPr>
          <a:lstStyle/>
          <a:p>
            <a:r>
              <a:rPr lang="en-US" sz="3200" b="1" dirty="0">
                <a:solidFill>
                  <a:srgbClr val="045594"/>
                </a:solidFill>
              </a:rPr>
              <a:t>Revisions to Programmed Costs: Justification Box </a:t>
            </a:r>
            <a:br>
              <a:rPr lang="en-US" sz="3200" b="1" dirty="0">
                <a:solidFill>
                  <a:srgbClr val="045594"/>
                </a:solidFill>
              </a:rPr>
            </a:br>
            <a:r>
              <a:rPr lang="en-US" sz="3200" b="1" dirty="0">
                <a:solidFill>
                  <a:srgbClr val="045594"/>
                </a:solidFill>
              </a:rPr>
              <a:t>Example 1</a:t>
            </a:r>
          </a:p>
        </p:txBody>
      </p:sp>
      <p:pic>
        <p:nvPicPr>
          <p:cNvPr id="4" name="Picture 3">
            <a:extLst>
              <a:ext uri="{FF2B5EF4-FFF2-40B4-BE49-F238E27FC236}">
                <a16:creationId xmlns:a16="http://schemas.microsoft.com/office/drawing/2014/main" id="{4291BA07-933B-5519-9940-7C3A9C06072E}"/>
              </a:ext>
            </a:extLst>
          </p:cNvPr>
          <p:cNvPicPr>
            <a:picLocks noChangeAspect="1"/>
          </p:cNvPicPr>
          <p:nvPr/>
        </p:nvPicPr>
        <p:blipFill>
          <a:blip r:embed="rId3"/>
          <a:stretch>
            <a:fillRect/>
          </a:stretch>
        </p:blipFill>
        <p:spPr>
          <a:xfrm>
            <a:off x="0" y="1354784"/>
            <a:ext cx="12192000" cy="2766819"/>
          </a:xfrm>
          <a:prstGeom prst="rect">
            <a:avLst/>
          </a:prstGeom>
        </p:spPr>
      </p:pic>
      <p:sp>
        <p:nvSpPr>
          <p:cNvPr id="5" name="TextBox 4">
            <a:extLst>
              <a:ext uri="{FF2B5EF4-FFF2-40B4-BE49-F238E27FC236}">
                <a16:creationId xmlns:a16="http://schemas.microsoft.com/office/drawing/2014/main" id="{49B6E128-77CF-9762-00AE-CFB9937AE3A6}"/>
              </a:ext>
            </a:extLst>
          </p:cNvPr>
          <p:cNvSpPr txBox="1"/>
          <p:nvPr/>
        </p:nvSpPr>
        <p:spPr>
          <a:xfrm>
            <a:off x="8207378" y="3537761"/>
            <a:ext cx="4353475" cy="369332"/>
          </a:xfrm>
          <a:prstGeom prst="rect">
            <a:avLst/>
          </a:prstGeom>
          <a:noFill/>
        </p:spPr>
        <p:txBody>
          <a:bodyPr wrap="square" rtlCol="0">
            <a:spAutoFit/>
          </a:bodyPr>
          <a:lstStyle/>
          <a:p>
            <a:r>
              <a:rPr lang="en-US" dirty="0"/>
              <a:t>Excerpt from PI 0013171 (April 2023)</a:t>
            </a:r>
          </a:p>
        </p:txBody>
      </p:sp>
      <p:pic>
        <p:nvPicPr>
          <p:cNvPr id="7" name="Picture 6">
            <a:extLst>
              <a:ext uri="{FF2B5EF4-FFF2-40B4-BE49-F238E27FC236}">
                <a16:creationId xmlns:a16="http://schemas.microsoft.com/office/drawing/2014/main" id="{0D183328-06AC-3EF7-92DD-ACAF7CD2B849}"/>
              </a:ext>
            </a:extLst>
          </p:cNvPr>
          <p:cNvPicPr>
            <a:picLocks noChangeAspect="1"/>
          </p:cNvPicPr>
          <p:nvPr/>
        </p:nvPicPr>
        <p:blipFill>
          <a:blip r:embed="rId4"/>
          <a:stretch>
            <a:fillRect/>
          </a:stretch>
        </p:blipFill>
        <p:spPr>
          <a:xfrm>
            <a:off x="202650" y="4117087"/>
            <a:ext cx="7439734" cy="259767"/>
          </a:xfrm>
          <a:prstGeom prst="rect">
            <a:avLst/>
          </a:prstGeom>
        </p:spPr>
      </p:pic>
      <p:cxnSp>
        <p:nvCxnSpPr>
          <p:cNvPr id="9" name="Straight Arrow Connector 8">
            <a:extLst>
              <a:ext uri="{FF2B5EF4-FFF2-40B4-BE49-F238E27FC236}">
                <a16:creationId xmlns:a16="http://schemas.microsoft.com/office/drawing/2014/main" id="{16ACE3F0-959D-7089-2829-E675790801B7}"/>
              </a:ext>
            </a:extLst>
          </p:cNvPr>
          <p:cNvCxnSpPr>
            <a:cxnSpLocks/>
          </p:cNvCxnSpPr>
          <p:nvPr/>
        </p:nvCxnSpPr>
        <p:spPr>
          <a:xfrm>
            <a:off x="1476375" y="1653490"/>
            <a:ext cx="844937" cy="2412941"/>
          </a:xfrm>
          <a:prstGeom prst="straightConnector1">
            <a:avLst/>
          </a:prstGeom>
          <a:ln w="57150">
            <a:solidFill>
              <a:srgbClr val="13784B"/>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680F7024-C97C-31F8-BB19-ABEE1DFDF80F}"/>
              </a:ext>
            </a:extLst>
          </p:cNvPr>
          <p:cNvCxnSpPr>
            <a:cxnSpLocks/>
          </p:cNvCxnSpPr>
          <p:nvPr/>
        </p:nvCxnSpPr>
        <p:spPr>
          <a:xfrm>
            <a:off x="6928009" y="1704146"/>
            <a:ext cx="1428750" cy="2362285"/>
          </a:xfrm>
          <a:prstGeom prst="straightConnector1">
            <a:avLst/>
          </a:prstGeom>
          <a:ln w="57150">
            <a:solidFill>
              <a:srgbClr val="13784B"/>
            </a:solidFill>
            <a:tailEnd type="triangle"/>
          </a:ln>
        </p:spPr>
        <p:style>
          <a:lnRef idx="1">
            <a:schemeClr val="accent1"/>
          </a:lnRef>
          <a:fillRef idx="0">
            <a:schemeClr val="accent1"/>
          </a:fillRef>
          <a:effectRef idx="0">
            <a:schemeClr val="accent1"/>
          </a:effectRef>
          <a:fontRef idx="minor">
            <a:schemeClr val="tx1"/>
          </a:fontRef>
        </p:style>
      </p:cxnSp>
      <p:pic>
        <p:nvPicPr>
          <p:cNvPr id="18" name="Picture 17">
            <a:extLst>
              <a:ext uri="{FF2B5EF4-FFF2-40B4-BE49-F238E27FC236}">
                <a16:creationId xmlns:a16="http://schemas.microsoft.com/office/drawing/2014/main" id="{389F8208-AAB8-D7C0-CED7-C1DD1444DFAB}"/>
              </a:ext>
            </a:extLst>
          </p:cNvPr>
          <p:cNvPicPr>
            <a:picLocks noChangeAspect="1"/>
          </p:cNvPicPr>
          <p:nvPr/>
        </p:nvPicPr>
        <p:blipFill>
          <a:blip r:embed="rId5"/>
          <a:stretch>
            <a:fillRect/>
          </a:stretch>
        </p:blipFill>
        <p:spPr>
          <a:xfrm>
            <a:off x="7669436" y="4066431"/>
            <a:ext cx="2797543" cy="320058"/>
          </a:xfrm>
          <a:prstGeom prst="rect">
            <a:avLst/>
          </a:prstGeom>
        </p:spPr>
      </p:pic>
      <p:sp>
        <p:nvSpPr>
          <p:cNvPr id="20" name="Rectangle 19">
            <a:extLst>
              <a:ext uri="{FF2B5EF4-FFF2-40B4-BE49-F238E27FC236}">
                <a16:creationId xmlns:a16="http://schemas.microsoft.com/office/drawing/2014/main" id="{D4D532C7-5198-6152-C1D4-2925157BE0BF}"/>
              </a:ext>
            </a:extLst>
          </p:cNvPr>
          <p:cNvSpPr/>
          <p:nvPr/>
        </p:nvSpPr>
        <p:spPr>
          <a:xfrm>
            <a:off x="1318196" y="4135275"/>
            <a:ext cx="3101485" cy="241579"/>
          </a:xfrm>
          <a:prstGeom prst="rect">
            <a:avLst/>
          </a:prstGeom>
          <a:solidFill>
            <a:srgbClr val="00B0F0">
              <a:alpha val="2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1A0B1C59-806D-D4C8-041C-C134E6CD5D0E}"/>
              </a:ext>
            </a:extLst>
          </p:cNvPr>
          <p:cNvSpPr/>
          <p:nvPr/>
        </p:nvSpPr>
        <p:spPr>
          <a:xfrm>
            <a:off x="8207378" y="4095258"/>
            <a:ext cx="2259601" cy="221643"/>
          </a:xfrm>
          <a:prstGeom prst="rect">
            <a:avLst/>
          </a:prstGeom>
          <a:solidFill>
            <a:srgbClr val="00B0F0">
              <a:alpha val="2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a:extLst>
              <a:ext uri="{FF2B5EF4-FFF2-40B4-BE49-F238E27FC236}">
                <a16:creationId xmlns:a16="http://schemas.microsoft.com/office/drawing/2014/main" id="{00E8074C-AEC8-927B-07F3-C6A7BB931691}"/>
              </a:ext>
            </a:extLst>
          </p:cNvPr>
          <p:cNvSpPr txBox="1"/>
          <p:nvPr/>
        </p:nvSpPr>
        <p:spPr>
          <a:xfrm>
            <a:off x="202650" y="4751242"/>
            <a:ext cx="11722100" cy="2677656"/>
          </a:xfrm>
          <a:prstGeom prst="rect">
            <a:avLst/>
          </a:prstGeom>
          <a:noFill/>
        </p:spPr>
        <p:txBody>
          <a:bodyPr wrap="square" rtlCol="0">
            <a:spAutoFit/>
          </a:bodyPr>
          <a:lstStyle/>
          <a:p>
            <a:r>
              <a:rPr lang="en-US" sz="2800" dirty="0">
                <a:solidFill>
                  <a:srgbClr val="000000"/>
                </a:solidFill>
              </a:rPr>
              <a:t>Information to include in the Justification Box:</a:t>
            </a:r>
          </a:p>
          <a:p>
            <a:pPr marL="742950" lvl="1" indent="-285750">
              <a:buFont typeface="Wingdings" panose="05000000000000000000" pitchFamily="2" charset="2"/>
              <a:buChar char="ü"/>
            </a:pPr>
            <a:r>
              <a:rPr lang="en-US" sz="2800" dirty="0">
                <a:solidFill>
                  <a:srgbClr val="000000"/>
                </a:solidFill>
              </a:rPr>
              <a:t>State if the revisions to cost are for an </a:t>
            </a:r>
            <a:r>
              <a:rPr lang="en-US" sz="2800" dirty="0">
                <a:solidFill>
                  <a:srgbClr val="045594"/>
                </a:solidFill>
              </a:rPr>
              <a:t>annual update </a:t>
            </a:r>
            <a:r>
              <a:rPr lang="en-US" sz="2800" dirty="0">
                <a:solidFill>
                  <a:srgbClr val="000000"/>
                </a:solidFill>
              </a:rPr>
              <a:t>or based on a </a:t>
            </a:r>
            <a:r>
              <a:rPr lang="en-US" sz="2800" dirty="0">
                <a:solidFill>
                  <a:srgbClr val="045594"/>
                </a:solidFill>
              </a:rPr>
              <a:t>milestone</a:t>
            </a:r>
            <a:r>
              <a:rPr lang="en-US" sz="2800" dirty="0">
                <a:solidFill>
                  <a:srgbClr val="000000"/>
                </a:solidFill>
              </a:rPr>
              <a:t> in the design development process.</a:t>
            </a:r>
          </a:p>
          <a:p>
            <a:pPr marL="742950" lvl="1" indent="-285750">
              <a:buFont typeface="Wingdings" panose="05000000000000000000" pitchFamily="2" charset="2"/>
              <a:buChar char="ü"/>
            </a:pPr>
            <a:r>
              <a:rPr lang="en-US" sz="2800" dirty="0">
                <a:solidFill>
                  <a:srgbClr val="000000"/>
                </a:solidFill>
              </a:rPr>
              <a:t>State in the sentence which </a:t>
            </a:r>
            <a:r>
              <a:rPr lang="en-US" sz="2800" dirty="0">
                <a:solidFill>
                  <a:srgbClr val="045594"/>
                </a:solidFill>
              </a:rPr>
              <a:t>funding phase </a:t>
            </a:r>
            <a:r>
              <a:rPr lang="en-US" sz="2800" dirty="0">
                <a:solidFill>
                  <a:srgbClr val="000000"/>
                </a:solidFill>
              </a:rPr>
              <a:t>is being discussed.</a:t>
            </a:r>
          </a:p>
          <a:p>
            <a:pPr marL="742950" lvl="1" indent="-285750">
              <a:buFont typeface="Wingdings" panose="05000000000000000000" pitchFamily="2" charset="2"/>
              <a:buChar char="ü"/>
            </a:pPr>
            <a:endParaRPr lang="en-US" sz="2800" dirty="0">
              <a:solidFill>
                <a:srgbClr val="000000"/>
              </a:solidFill>
            </a:endParaRPr>
          </a:p>
          <a:p>
            <a:pPr lvl="1"/>
            <a:endParaRPr lang="en-US" sz="2800" dirty="0">
              <a:solidFill>
                <a:srgbClr val="000000"/>
              </a:solidFill>
            </a:endParaRPr>
          </a:p>
        </p:txBody>
      </p:sp>
    </p:spTree>
    <p:extLst>
      <p:ext uri="{BB962C8B-B14F-4D97-AF65-F5344CB8AC3E}">
        <p14:creationId xmlns:p14="http://schemas.microsoft.com/office/powerpoint/2010/main" val="29626716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par>
                          <p:cTn id="9" fill="hold">
                            <p:stCondLst>
                              <p:cond delay="0"/>
                            </p:stCondLst>
                            <p:childTnLst>
                              <p:par>
                                <p:cTn id="10" presetID="42" presetClass="entr" presetSubtype="0"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1000"/>
                                        <p:tgtEl>
                                          <p:spTgt spid="20"/>
                                        </p:tgtEl>
                                      </p:cBhvr>
                                    </p:animEffect>
                                    <p:anim calcmode="lin" valueType="num">
                                      <p:cBhvr>
                                        <p:cTn id="13" dur="1000" fill="hold"/>
                                        <p:tgtEl>
                                          <p:spTgt spid="20"/>
                                        </p:tgtEl>
                                        <p:attrNameLst>
                                          <p:attrName>ppt_x</p:attrName>
                                        </p:attrNameLst>
                                      </p:cBhvr>
                                      <p:tavLst>
                                        <p:tav tm="0">
                                          <p:val>
                                            <p:strVal val="#ppt_x"/>
                                          </p:val>
                                        </p:tav>
                                        <p:tav tm="100000">
                                          <p:val>
                                            <p:strVal val="#ppt_x"/>
                                          </p:val>
                                        </p:tav>
                                      </p:tavLst>
                                    </p:anim>
                                    <p:anim calcmode="lin" valueType="num">
                                      <p:cBhvr>
                                        <p:cTn id="14" dur="1000" fill="hold"/>
                                        <p:tgtEl>
                                          <p:spTgt spid="20"/>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 presetClass="entr" presetSubtype="0" fill="hold" nodeType="afterEffect">
                                  <p:stCondLst>
                                    <p:cond delay="1000"/>
                                  </p:stCondLst>
                                  <p:childTnLst>
                                    <p:set>
                                      <p:cBhvr>
                                        <p:cTn id="17" dur="1" fill="hold">
                                          <p:stCondLst>
                                            <p:cond delay="0"/>
                                          </p:stCondLst>
                                        </p:cTn>
                                        <p:tgtEl>
                                          <p:spTgt spid="23">
                                            <p:txEl>
                                              <p:pRg st="1" end="1"/>
                                            </p:txEl>
                                          </p:spTgt>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13"/>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18"/>
                                        </p:tgtEl>
                                        <p:attrNameLst>
                                          <p:attrName>style.visibility</p:attrName>
                                        </p:attrNameLst>
                                      </p:cBhvr>
                                      <p:to>
                                        <p:strVal val="visible"/>
                                      </p:to>
                                    </p:set>
                                  </p:childTnLst>
                                </p:cTn>
                              </p:par>
                            </p:childTnLst>
                          </p:cTn>
                        </p:par>
                        <p:par>
                          <p:cTn id="24" fill="hold">
                            <p:stCondLst>
                              <p:cond delay="0"/>
                            </p:stCondLst>
                            <p:childTnLst>
                              <p:par>
                                <p:cTn id="25" presetID="42" presetClass="entr" presetSubtype="0"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1000"/>
                                        <p:tgtEl>
                                          <p:spTgt spid="21"/>
                                        </p:tgtEl>
                                      </p:cBhvr>
                                    </p:animEffect>
                                    <p:anim calcmode="lin" valueType="num">
                                      <p:cBhvr>
                                        <p:cTn id="28" dur="1000" fill="hold"/>
                                        <p:tgtEl>
                                          <p:spTgt spid="21"/>
                                        </p:tgtEl>
                                        <p:attrNameLst>
                                          <p:attrName>ppt_x</p:attrName>
                                        </p:attrNameLst>
                                      </p:cBhvr>
                                      <p:tavLst>
                                        <p:tav tm="0">
                                          <p:val>
                                            <p:strVal val="#ppt_x"/>
                                          </p:val>
                                        </p:tav>
                                        <p:tav tm="100000">
                                          <p:val>
                                            <p:strVal val="#ppt_x"/>
                                          </p:val>
                                        </p:tav>
                                      </p:tavLst>
                                    </p:anim>
                                    <p:anim calcmode="lin" valueType="num">
                                      <p:cBhvr>
                                        <p:cTn id="29" dur="1000" fill="hold"/>
                                        <p:tgtEl>
                                          <p:spTgt spid="21"/>
                                        </p:tgtEl>
                                        <p:attrNameLst>
                                          <p:attrName>ppt_y</p:attrName>
                                        </p:attrNameLst>
                                      </p:cBhvr>
                                      <p:tavLst>
                                        <p:tav tm="0">
                                          <p:val>
                                            <p:strVal val="#ppt_y+.1"/>
                                          </p:val>
                                        </p:tav>
                                        <p:tav tm="100000">
                                          <p:val>
                                            <p:strVal val="#ppt_y"/>
                                          </p:val>
                                        </p:tav>
                                      </p:tavLst>
                                    </p:anim>
                                  </p:childTnLst>
                                </p:cTn>
                              </p:par>
                            </p:childTnLst>
                          </p:cTn>
                        </p:par>
                        <p:par>
                          <p:cTn id="30" fill="hold">
                            <p:stCondLst>
                              <p:cond delay="1000"/>
                            </p:stCondLst>
                            <p:childTnLst>
                              <p:par>
                                <p:cTn id="31" presetID="1" presetClass="entr" presetSubtype="0" fill="hold" nodeType="afterEffect">
                                  <p:stCondLst>
                                    <p:cond delay="1000"/>
                                  </p:stCondLst>
                                  <p:childTnLst>
                                    <p:set>
                                      <p:cBhvr>
                                        <p:cTn id="32" dur="1" fill="hold">
                                          <p:stCondLst>
                                            <p:cond delay="0"/>
                                          </p:stCondLst>
                                        </p:cTn>
                                        <p:tgtEl>
                                          <p:spTgt spid="2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291BA07-933B-5519-9940-7C3A9C06072E}"/>
              </a:ext>
            </a:extLst>
          </p:cNvPr>
          <p:cNvPicPr>
            <a:picLocks noChangeAspect="1"/>
          </p:cNvPicPr>
          <p:nvPr/>
        </p:nvPicPr>
        <p:blipFill>
          <a:blip r:embed="rId3"/>
          <a:stretch>
            <a:fillRect/>
          </a:stretch>
        </p:blipFill>
        <p:spPr>
          <a:xfrm>
            <a:off x="0" y="1344990"/>
            <a:ext cx="12192000" cy="2766819"/>
          </a:xfrm>
          <a:prstGeom prst="rect">
            <a:avLst/>
          </a:prstGeom>
        </p:spPr>
      </p:pic>
      <p:sp>
        <p:nvSpPr>
          <p:cNvPr id="5" name="TextBox 4">
            <a:extLst>
              <a:ext uri="{FF2B5EF4-FFF2-40B4-BE49-F238E27FC236}">
                <a16:creationId xmlns:a16="http://schemas.microsoft.com/office/drawing/2014/main" id="{49B6E128-77CF-9762-00AE-CFB9937AE3A6}"/>
              </a:ext>
            </a:extLst>
          </p:cNvPr>
          <p:cNvSpPr txBox="1"/>
          <p:nvPr/>
        </p:nvSpPr>
        <p:spPr>
          <a:xfrm>
            <a:off x="8117199" y="3531362"/>
            <a:ext cx="4214465" cy="369332"/>
          </a:xfrm>
          <a:prstGeom prst="rect">
            <a:avLst/>
          </a:prstGeom>
          <a:noFill/>
        </p:spPr>
        <p:txBody>
          <a:bodyPr wrap="square" rtlCol="0">
            <a:spAutoFit/>
          </a:bodyPr>
          <a:lstStyle/>
          <a:p>
            <a:r>
              <a:rPr lang="en-US" dirty="0"/>
              <a:t>Excerpt from PI 0013171 (April 2023)</a:t>
            </a:r>
          </a:p>
        </p:txBody>
      </p:sp>
      <p:cxnSp>
        <p:nvCxnSpPr>
          <p:cNvPr id="9" name="Straight Arrow Connector 8">
            <a:extLst>
              <a:ext uri="{FF2B5EF4-FFF2-40B4-BE49-F238E27FC236}">
                <a16:creationId xmlns:a16="http://schemas.microsoft.com/office/drawing/2014/main" id="{16ACE3F0-959D-7089-2829-E675790801B7}"/>
              </a:ext>
            </a:extLst>
          </p:cNvPr>
          <p:cNvCxnSpPr>
            <a:cxnSpLocks/>
          </p:cNvCxnSpPr>
          <p:nvPr/>
        </p:nvCxnSpPr>
        <p:spPr>
          <a:xfrm flipH="1">
            <a:off x="4970213" y="1660215"/>
            <a:ext cx="1898506" cy="2467016"/>
          </a:xfrm>
          <a:prstGeom prst="straightConnector1">
            <a:avLst/>
          </a:prstGeom>
          <a:ln w="57150">
            <a:solidFill>
              <a:srgbClr val="13784B"/>
            </a:solidFill>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CB6BE590-EF47-8FDC-D0FF-BA5EF06242E3}"/>
              </a:ext>
            </a:extLst>
          </p:cNvPr>
          <p:cNvSpPr txBox="1"/>
          <p:nvPr/>
        </p:nvSpPr>
        <p:spPr>
          <a:xfrm>
            <a:off x="119572" y="5052457"/>
            <a:ext cx="11784366" cy="2246769"/>
          </a:xfrm>
          <a:prstGeom prst="rect">
            <a:avLst/>
          </a:prstGeom>
          <a:noFill/>
        </p:spPr>
        <p:txBody>
          <a:bodyPr wrap="square" rtlCol="0">
            <a:spAutoFit/>
          </a:bodyPr>
          <a:lstStyle/>
          <a:p>
            <a:r>
              <a:rPr lang="en-US" sz="2800" dirty="0">
                <a:solidFill>
                  <a:srgbClr val="000000"/>
                </a:solidFill>
              </a:rPr>
              <a:t>Information to include in the Justification Box:</a:t>
            </a:r>
          </a:p>
          <a:p>
            <a:pPr marL="742950" lvl="1" indent="-285750">
              <a:buFont typeface="Wingdings" panose="05000000000000000000" pitchFamily="2" charset="2"/>
              <a:buChar char="ü"/>
            </a:pPr>
            <a:r>
              <a:rPr lang="en-US" sz="2800" dirty="0">
                <a:solidFill>
                  <a:srgbClr val="000000"/>
                </a:solidFill>
              </a:rPr>
              <a:t>State the </a:t>
            </a:r>
            <a:r>
              <a:rPr lang="en-US" sz="2800" dirty="0">
                <a:solidFill>
                  <a:srgbClr val="045594"/>
                </a:solidFill>
              </a:rPr>
              <a:t>% of cost increase or decrease </a:t>
            </a:r>
            <a:r>
              <a:rPr lang="en-US" sz="2800" dirty="0">
                <a:solidFill>
                  <a:srgbClr val="000000"/>
                </a:solidFill>
              </a:rPr>
              <a:t>for that funding phase.</a:t>
            </a:r>
          </a:p>
          <a:p>
            <a:pPr marL="742950" lvl="1" indent="-285750">
              <a:buFont typeface="Wingdings" panose="05000000000000000000" pitchFamily="2" charset="2"/>
              <a:buChar char="ü"/>
            </a:pPr>
            <a:r>
              <a:rPr lang="en-US" sz="2800" dirty="0">
                <a:solidFill>
                  <a:srgbClr val="000000"/>
                </a:solidFill>
              </a:rPr>
              <a:t>State the </a:t>
            </a:r>
            <a:r>
              <a:rPr lang="en-US" sz="2800" dirty="0">
                <a:solidFill>
                  <a:srgbClr val="045594"/>
                </a:solidFill>
              </a:rPr>
              <a:t>justification</a:t>
            </a:r>
            <a:r>
              <a:rPr lang="en-US" sz="2800" dirty="0">
                <a:solidFill>
                  <a:srgbClr val="000000"/>
                </a:solidFill>
              </a:rPr>
              <a:t> (reason) why the cost has changed for that funding phase</a:t>
            </a:r>
          </a:p>
          <a:p>
            <a:pPr lvl="1"/>
            <a:endParaRPr lang="en-US" sz="2800" dirty="0">
              <a:solidFill>
                <a:srgbClr val="000000"/>
              </a:solidFill>
            </a:endParaRPr>
          </a:p>
        </p:txBody>
      </p:sp>
      <p:pic>
        <p:nvPicPr>
          <p:cNvPr id="3" name="Picture 2">
            <a:extLst>
              <a:ext uri="{FF2B5EF4-FFF2-40B4-BE49-F238E27FC236}">
                <a16:creationId xmlns:a16="http://schemas.microsoft.com/office/drawing/2014/main" id="{6E126559-B6A9-55C7-49F5-6EE12FCFD64C}"/>
              </a:ext>
            </a:extLst>
          </p:cNvPr>
          <p:cNvPicPr>
            <a:picLocks noChangeAspect="1"/>
          </p:cNvPicPr>
          <p:nvPr/>
        </p:nvPicPr>
        <p:blipFill>
          <a:blip r:embed="rId4"/>
          <a:stretch>
            <a:fillRect/>
          </a:stretch>
        </p:blipFill>
        <p:spPr>
          <a:xfrm>
            <a:off x="154726" y="4079233"/>
            <a:ext cx="8402223" cy="266737"/>
          </a:xfrm>
          <a:prstGeom prst="rect">
            <a:avLst/>
          </a:prstGeom>
        </p:spPr>
      </p:pic>
      <p:pic>
        <p:nvPicPr>
          <p:cNvPr id="8" name="Picture 7">
            <a:extLst>
              <a:ext uri="{FF2B5EF4-FFF2-40B4-BE49-F238E27FC236}">
                <a16:creationId xmlns:a16="http://schemas.microsoft.com/office/drawing/2014/main" id="{31400A55-BEDD-2E71-7413-6AA8A7CF6BDC}"/>
              </a:ext>
            </a:extLst>
          </p:cNvPr>
          <p:cNvPicPr>
            <a:picLocks noChangeAspect="1"/>
          </p:cNvPicPr>
          <p:nvPr/>
        </p:nvPicPr>
        <p:blipFill>
          <a:blip r:embed="rId5"/>
          <a:stretch>
            <a:fillRect/>
          </a:stretch>
        </p:blipFill>
        <p:spPr>
          <a:xfrm>
            <a:off x="154726" y="4350564"/>
            <a:ext cx="5306165" cy="215490"/>
          </a:xfrm>
          <a:prstGeom prst="rect">
            <a:avLst/>
          </a:prstGeom>
        </p:spPr>
      </p:pic>
      <p:pic>
        <p:nvPicPr>
          <p:cNvPr id="12" name="Picture 11">
            <a:extLst>
              <a:ext uri="{FF2B5EF4-FFF2-40B4-BE49-F238E27FC236}">
                <a16:creationId xmlns:a16="http://schemas.microsoft.com/office/drawing/2014/main" id="{27DEDCF0-DF38-4D8E-8356-ACD7D9580FAD}"/>
              </a:ext>
            </a:extLst>
          </p:cNvPr>
          <p:cNvPicPr>
            <a:picLocks noChangeAspect="1"/>
          </p:cNvPicPr>
          <p:nvPr/>
        </p:nvPicPr>
        <p:blipFill>
          <a:blip r:embed="rId6"/>
          <a:stretch>
            <a:fillRect/>
          </a:stretch>
        </p:blipFill>
        <p:spPr>
          <a:xfrm>
            <a:off x="5460891" y="4327896"/>
            <a:ext cx="4153480" cy="238158"/>
          </a:xfrm>
          <a:prstGeom prst="rect">
            <a:avLst/>
          </a:prstGeom>
        </p:spPr>
      </p:pic>
      <p:pic>
        <p:nvPicPr>
          <p:cNvPr id="14" name="Picture 13">
            <a:extLst>
              <a:ext uri="{FF2B5EF4-FFF2-40B4-BE49-F238E27FC236}">
                <a16:creationId xmlns:a16="http://schemas.microsoft.com/office/drawing/2014/main" id="{0C8F754E-43EE-D313-8377-CC31A6880DB3}"/>
              </a:ext>
            </a:extLst>
          </p:cNvPr>
          <p:cNvPicPr>
            <a:picLocks noChangeAspect="1"/>
          </p:cNvPicPr>
          <p:nvPr/>
        </p:nvPicPr>
        <p:blipFill>
          <a:blip r:embed="rId7"/>
          <a:stretch>
            <a:fillRect/>
          </a:stretch>
        </p:blipFill>
        <p:spPr>
          <a:xfrm>
            <a:off x="154726" y="4598936"/>
            <a:ext cx="5125165" cy="219106"/>
          </a:xfrm>
          <a:prstGeom prst="rect">
            <a:avLst/>
          </a:prstGeom>
        </p:spPr>
      </p:pic>
      <p:pic>
        <p:nvPicPr>
          <p:cNvPr id="18" name="Picture 17">
            <a:extLst>
              <a:ext uri="{FF2B5EF4-FFF2-40B4-BE49-F238E27FC236}">
                <a16:creationId xmlns:a16="http://schemas.microsoft.com/office/drawing/2014/main" id="{AED389F5-5D66-B104-4D00-BB5F59608F81}"/>
              </a:ext>
            </a:extLst>
          </p:cNvPr>
          <p:cNvPicPr>
            <a:picLocks noChangeAspect="1"/>
          </p:cNvPicPr>
          <p:nvPr/>
        </p:nvPicPr>
        <p:blipFill>
          <a:blip r:embed="rId8"/>
          <a:stretch>
            <a:fillRect/>
          </a:stretch>
        </p:blipFill>
        <p:spPr>
          <a:xfrm>
            <a:off x="5233014" y="4594633"/>
            <a:ext cx="6325483" cy="266737"/>
          </a:xfrm>
          <a:prstGeom prst="rect">
            <a:avLst/>
          </a:prstGeom>
        </p:spPr>
      </p:pic>
      <p:pic>
        <p:nvPicPr>
          <p:cNvPr id="20" name="Picture 19">
            <a:extLst>
              <a:ext uri="{FF2B5EF4-FFF2-40B4-BE49-F238E27FC236}">
                <a16:creationId xmlns:a16="http://schemas.microsoft.com/office/drawing/2014/main" id="{5826B9C6-6756-34C9-B5D2-6638A6E83524}"/>
              </a:ext>
            </a:extLst>
          </p:cNvPr>
          <p:cNvPicPr>
            <a:picLocks noChangeAspect="1"/>
          </p:cNvPicPr>
          <p:nvPr/>
        </p:nvPicPr>
        <p:blipFill>
          <a:blip r:embed="rId9"/>
          <a:stretch>
            <a:fillRect/>
          </a:stretch>
        </p:blipFill>
        <p:spPr>
          <a:xfrm>
            <a:off x="152454" y="4839674"/>
            <a:ext cx="8888065" cy="228632"/>
          </a:xfrm>
          <a:prstGeom prst="rect">
            <a:avLst/>
          </a:prstGeom>
        </p:spPr>
      </p:pic>
      <p:pic>
        <p:nvPicPr>
          <p:cNvPr id="23" name="Picture 22">
            <a:extLst>
              <a:ext uri="{FF2B5EF4-FFF2-40B4-BE49-F238E27FC236}">
                <a16:creationId xmlns:a16="http://schemas.microsoft.com/office/drawing/2014/main" id="{39CD54EA-5D56-2DDE-ED7C-A6FF678036CF}"/>
              </a:ext>
            </a:extLst>
          </p:cNvPr>
          <p:cNvPicPr>
            <a:picLocks noChangeAspect="1"/>
          </p:cNvPicPr>
          <p:nvPr/>
        </p:nvPicPr>
        <p:blipFill>
          <a:blip r:embed="rId10"/>
          <a:stretch>
            <a:fillRect/>
          </a:stretch>
        </p:blipFill>
        <p:spPr>
          <a:xfrm>
            <a:off x="9040519" y="4846875"/>
            <a:ext cx="1943371" cy="238158"/>
          </a:xfrm>
          <a:prstGeom prst="rect">
            <a:avLst/>
          </a:prstGeom>
        </p:spPr>
      </p:pic>
      <p:sp>
        <p:nvSpPr>
          <p:cNvPr id="27" name="Rectangle 26">
            <a:extLst>
              <a:ext uri="{FF2B5EF4-FFF2-40B4-BE49-F238E27FC236}">
                <a16:creationId xmlns:a16="http://schemas.microsoft.com/office/drawing/2014/main" id="{9D39268A-2A73-861E-3721-862F22245C23}"/>
              </a:ext>
            </a:extLst>
          </p:cNvPr>
          <p:cNvSpPr/>
          <p:nvPr/>
        </p:nvSpPr>
        <p:spPr>
          <a:xfrm>
            <a:off x="1871388" y="4127231"/>
            <a:ext cx="2543923" cy="190451"/>
          </a:xfrm>
          <a:prstGeom prst="rect">
            <a:avLst/>
          </a:prstGeom>
          <a:solidFill>
            <a:srgbClr val="00B0F0">
              <a:alpha val="2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BD137802-6488-DDED-B0E9-E36346386476}"/>
              </a:ext>
            </a:extLst>
          </p:cNvPr>
          <p:cNvSpPr/>
          <p:nvPr/>
        </p:nvSpPr>
        <p:spPr>
          <a:xfrm>
            <a:off x="4415311" y="4134395"/>
            <a:ext cx="4141638" cy="220077"/>
          </a:xfrm>
          <a:prstGeom prst="rect">
            <a:avLst/>
          </a:prstGeom>
          <a:solidFill>
            <a:srgbClr val="00B0F0">
              <a:alpha val="2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825FB13B-BF4A-D565-1344-1E04737B62F4}"/>
              </a:ext>
            </a:extLst>
          </p:cNvPr>
          <p:cNvSpPr/>
          <p:nvPr/>
        </p:nvSpPr>
        <p:spPr>
          <a:xfrm>
            <a:off x="119572" y="4372272"/>
            <a:ext cx="11599788" cy="696034"/>
          </a:xfrm>
          <a:prstGeom prst="rect">
            <a:avLst/>
          </a:prstGeom>
          <a:solidFill>
            <a:srgbClr val="00B0F0">
              <a:alpha val="2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itle 21">
            <a:extLst>
              <a:ext uri="{FF2B5EF4-FFF2-40B4-BE49-F238E27FC236}">
                <a16:creationId xmlns:a16="http://schemas.microsoft.com/office/drawing/2014/main" id="{64D899D8-3E59-5B3A-C207-C114DDF5242D}"/>
              </a:ext>
            </a:extLst>
          </p:cNvPr>
          <p:cNvSpPr>
            <a:spLocks noGrp="1"/>
          </p:cNvSpPr>
          <p:nvPr>
            <p:ph type="title"/>
          </p:nvPr>
        </p:nvSpPr>
        <p:spPr>
          <a:xfrm>
            <a:off x="577994" y="505028"/>
            <a:ext cx="10413380" cy="800101"/>
          </a:xfrm>
        </p:spPr>
        <p:txBody>
          <a:bodyPr>
            <a:noAutofit/>
          </a:bodyPr>
          <a:lstStyle/>
          <a:p>
            <a:r>
              <a:rPr lang="en-US" sz="3200" b="1" dirty="0">
                <a:solidFill>
                  <a:srgbClr val="045594"/>
                </a:solidFill>
              </a:rPr>
              <a:t>Revisions to Programmed Costs: Justification Box </a:t>
            </a:r>
            <a:br>
              <a:rPr lang="en-US" sz="3200" b="1" dirty="0">
                <a:solidFill>
                  <a:srgbClr val="045594"/>
                </a:solidFill>
              </a:rPr>
            </a:br>
            <a:r>
              <a:rPr lang="en-US" sz="3200" b="1" dirty="0">
                <a:solidFill>
                  <a:srgbClr val="045594"/>
                </a:solidFill>
              </a:rPr>
              <a:t>Example 1</a:t>
            </a:r>
            <a:r>
              <a:rPr lang="en-US" sz="3200" dirty="0">
                <a:solidFill>
                  <a:srgbClr val="045594"/>
                </a:solidFill>
              </a:rPr>
              <a:t>- CST Cost</a:t>
            </a:r>
            <a:endParaRPr lang="en-US" sz="3200" b="1" dirty="0">
              <a:solidFill>
                <a:srgbClr val="045594"/>
              </a:solidFill>
            </a:endParaRPr>
          </a:p>
        </p:txBody>
      </p:sp>
    </p:spTree>
    <p:extLst>
      <p:ext uri="{BB962C8B-B14F-4D97-AF65-F5344CB8AC3E}">
        <p14:creationId xmlns:p14="http://schemas.microsoft.com/office/powerpoint/2010/main" val="18883606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3"/>
                                        </p:tgtEl>
                                        <p:attrNameLst>
                                          <p:attrName>style.visibility</p:attrName>
                                        </p:attrNameLst>
                                      </p:cBhvr>
                                      <p:to>
                                        <p:strVal val="visible"/>
                                      </p:to>
                                    </p:set>
                                  </p:childTnLst>
                                </p:cTn>
                              </p:par>
                            </p:childTnLst>
                          </p:cTn>
                        </p:par>
                        <p:par>
                          <p:cTn id="21" fill="hold">
                            <p:stCondLst>
                              <p:cond delay="0"/>
                            </p:stCondLst>
                            <p:childTnLst>
                              <p:par>
                                <p:cTn id="22" presetID="42" presetClass="entr" presetSubtype="0" fill="hold" grpId="0" nodeType="after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1000"/>
                                        <p:tgtEl>
                                          <p:spTgt spid="27"/>
                                        </p:tgtEl>
                                      </p:cBhvr>
                                    </p:animEffect>
                                    <p:anim calcmode="lin" valueType="num">
                                      <p:cBhvr>
                                        <p:cTn id="25" dur="1000" fill="hold"/>
                                        <p:tgtEl>
                                          <p:spTgt spid="27"/>
                                        </p:tgtEl>
                                        <p:attrNameLst>
                                          <p:attrName>ppt_x</p:attrName>
                                        </p:attrNameLst>
                                      </p:cBhvr>
                                      <p:tavLst>
                                        <p:tav tm="0">
                                          <p:val>
                                            <p:strVal val="#ppt_x"/>
                                          </p:val>
                                        </p:tav>
                                        <p:tav tm="100000">
                                          <p:val>
                                            <p:strVal val="#ppt_x"/>
                                          </p:val>
                                        </p:tav>
                                      </p:tavLst>
                                    </p:anim>
                                    <p:anim calcmode="lin" valueType="num">
                                      <p:cBhvr>
                                        <p:cTn id="26" dur="1000" fill="hold"/>
                                        <p:tgtEl>
                                          <p:spTgt spid="27"/>
                                        </p:tgtEl>
                                        <p:attrNameLst>
                                          <p:attrName>ppt_y</p:attrName>
                                        </p:attrNameLst>
                                      </p:cBhvr>
                                      <p:tavLst>
                                        <p:tav tm="0">
                                          <p:val>
                                            <p:strVal val="#ppt_y+.1"/>
                                          </p:val>
                                        </p:tav>
                                        <p:tav tm="100000">
                                          <p:val>
                                            <p:strVal val="#ppt_y"/>
                                          </p:val>
                                        </p:tav>
                                      </p:tavLst>
                                    </p:anim>
                                  </p:childTnLst>
                                </p:cTn>
                              </p:par>
                            </p:childTnLst>
                          </p:cTn>
                        </p:par>
                        <p:par>
                          <p:cTn id="27" fill="hold">
                            <p:stCondLst>
                              <p:cond delay="1000"/>
                            </p:stCondLst>
                            <p:childTnLst>
                              <p:par>
                                <p:cTn id="28" presetID="1" presetClass="entr" presetSubtype="0" fill="hold" nodeType="afterEffect">
                                  <p:stCondLst>
                                    <p:cond delay="1250"/>
                                  </p:stCondLst>
                                  <p:childTnLst>
                                    <p:set>
                                      <p:cBhvr>
                                        <p:cTn id="29"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28"/>
                                        </p:tgtEl>
                                        <p:attrNameLst>
                                          <p:attrName>style.visibility</p:attrName>
                                        </p:attrNameLst>
                                      </p:cBhvr>
                                      <p:to>
                                        <p:strVal val="visible"/>
                                      </p:to>
                                    </p:set>
                                    <p:animEffect transition="in" filter="fade">
                                      <p:cBhvr>
                                        <p:cTn id="34" dur="1000"/>
                                        <p:tgtEl>
                                          <p:spTgt spid="28"/>
                                        </p:tgtEl>
                                      </p:cBhvr>
                                    </p:animEffect>
                                    <p:anim calcmode="lin" valueType="num">
                                      <p:cBhvr>
                                        <p:cTn id="35" dur="1000" fill="hold"/>
                                        <p:tgtEl>
                                          <p:spTgt spid="28"/>
                                        </p:tgtEl>
                                        <p:attrNameLst>
                                          <p:attrName>ppt_x</p:attrName>
                                        </p:attrNameLst>
                                      </p:cBhvr>
                                      <p:tavLst>
                                        <p:tav tm="0">
                                          <p:val>
                                            <p:strVal val="#ppt_x"/>
                                          </p:val>
                                        </p:tav>
                                        <p:tav tm="100000">
                                          <p:val>
                                            <p:strVal val="#ppt_x"/>
                                          </p:val>
                                        </p:tav>
                                      </p:tavLst>
                                    </p:anim>
                                    <p:anim calcmode="lin" valueType="num">
                                      <p:cBhvr>
                                        <p:cTn id="36" dur="1000" fill="hold"/>
                                        <p:tgtEl>
                                          <p:spTgt spid="28"/>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29"/>
                                        </p:tgtEl>
                                        <p:attrNameLst>
                                          <p:attrName>style.visibility</p:attrName>
                                        </p:attrNameLst>
                                      </p:cBhvr>
                                      <p:to>
                                        <p:strVal val="visible"/>
                                      </p:to>
                                    </p:set>
                                    <p:animEffect transition="in" filter="fade">
                                      <p:cBhvr>
                                        <p:cTn id="39" dur="1000"/>
                                        <p:tgtEl>
                                          <p:spTgt spid="29"/>
                                        </p:tgtEl>
                                      </p:cBhvr>
                                    </p:animEffect>
                                    <p:anim calcmode="lin" valueType="num">
                                      <p:cBhvr>
                                        <p:cTn id="40" dur="1000" fill="hold"/>
                                        <p:tgtEl>
                                          <p:spTgt spid="29"/>
                                        </p:tgtEl>
                                        <p:attrNameLst>
                                          <p:attrName>ppt_x</p:attrName>
                                        </p:attrNameLst>
                                      </p:cBhvr>
                                      <p:tavLst>
                                        <p:tav tm="0">
                                          <p:val>
                                            <p:strVal val="#ppt_x"/>
                                          </p:val>
                                        </p:tav>
                                        <p:tav tm="100000">
                                          <p:val>
                                            <p:strVal val="#ppt_x"/>
                                          </p:val>
                                        </p:tav>
                                      </p:tavLst>
                                    </p:anim>
                                    <p:anim calcmode="lin" valueType="num">
                                      <p:cBhvr>
                                        <p:cTn id="41" dur="1000" fill="hold"/>
                                        <p:tgtEl>
                                          <p:spTgt spid="29"/>
                                        </p:tgtEl>
                                        <p:attrNameLst>
                                          <p:attrName>ppt_y</p:attrName>
                                        </p:attrNameLst>
                                      </p:cBhvr>
                                      <p:tavLst>
                                        <p:tav tm="0">
                                          <p:val>
                                            <p:strVal val="#ppt_y+.1"/>
                                          </p:val>
                                        </p:tav>
                                        <p:tav tm="100000">
                                          <p:val>
                                            <p:strVal val="#ppt_y"/>
                                          </p:val>
                                        </p:tav>
                                      </p:tavLst>
                                    </p:anim>
                                  </p:childTnLst>
                                </p:cTn>
                              </p:par>
                            </p:childTnLst>
                          </p:cTn>
                        </p:par>
                        <p:par>
                          <p:cTn id="42" fill="hold">
                            <p:stCondLst>
                              <p:cond delay="1000"/>
                            </p:stCondLst>
                            <p:childTnLst>
                              <p:par>
                                <p:cTn id="43" presetID="1" presetClass="entr" presetSubtype="0" fill="hold" nodeType="afterEffect">
                                  <p:stCondLst>
                                    <p:cond delay="1000"/>
                                  </p:stCondLst>
                                  <p:childTnLst>
                                    <p:set>
                                      <p:cBhvr>
                                        <p:cTn id="44"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291BA07-933B-5519-9940-7C3A9C06072E}"/>
              </a:ext>
            </a:extLst>
          </p:cNvPr>
          <p:cNvPicPr>
            <a:picLocks noChangeAspect="1"/>
          </p:cNvPicPr>
          <p:nvPr/>
        </p:nvPicPr>
        <p:blipFill>
          <a:blip r:embed="rId3"/>
          <a:stretch>
            <a:fillRect/>
          </a:stretch>
        </p:blipFill>
        <p:spPr>
          <a:xfrm>
            <a:off x="0" y="1339374"/>
            <a:ext cx="12192000" cy="2766819"/>
          </a:xfrm>
          <a:prstGeom prst="rect">
            <a:avLst/>
          </a:prstGeom>
        </p:spPr>
      </p:pic>
      <p:sp>
        <p:nvSpPr>
          <p:cNvPr id="5" name="TextBox 4">
            <a:extLst>
              <a:ext uri="{FF2B5EF4-FFF2-40B4-BE49-F238E27FC236}">
                <a16:creationId xmlns:a16="http://schemas.microsoft.com/office/drawing/2014/main" id="{49B6E128-77CF-9762-00AE-CFB9937AE3A6}"/>
              </a:ext>
            </a:extLst>
          </p:cNvPr>
          <p:cNvSpPr txBox="1"/>
          <p:nvPr/>
        </p:nvSpPr>
        <p:spPr>
          <a:xfrm>
            <a:off x="8166083" y="3537950"/>
            <a:ext cx="4319921" cy="371426"/>
          </a:xfrm>
          <a:prstGeom prst="rect">
            <a:avLst/>
          </a:prstGeom>
          <a:noFill/>
        </p:spPr>
        <p:txBody>
          <a:bodyPr wrap="square" rtlCol="0">
            <a:spAutoFit/>
          </a:bodyPr>
          <a:lstStyle/>
          <a:p>
            <a:r>
              <a:rPr lang="en-US" dirty="0"/>
              <a:t>Excerpt from PI 0013171 (April 2023)</a:t>
            </a:r>
          </a:p>
        </p:txBody>
      </p:sp>
      <p:cxnSp>
        <p:nvCxnSpPr>
          <p:cNvPr id="9" name="Straight Arrow Connector 8">
            <a:extLst>
              <a:ext uri="{FF2B5EF4-FFF2-40B4-BE49-F238E27FC236}">
                <a16:creationId xmlns:a16="http://schemas.microsoft.com/office/drawing/2014/main" id="{16ACE3F0-959D-7089-2829-E675790801B7}"/>
              </a:ext>
            </a:extLst>
          </p:cNvPr>
          <p:cNvCxnSpPr>
            <a:cxnSpLocks/>
            <a:endCxn id="28" idx="0"/>
          </p:cNvCxnSpPr>
          <p:nvPr/>
        </p:nvCxnSpPr>
        <p:spPr>
          <a:xfrm flipH="1">
            <a:off x="1207640" y="2342103"/>
            <a:ext cx="1525787" cy="1874901"/>
          </a:xfrm>
          <a:prstGeom prst="straightConnector1">
            <a:avLst/>
          </a:prstGeom>
          <a:ln w="57150">
            <a:solidFill>
              <a:srgbClr val="13784B"/>
            </a:solidFill>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CB6BE590-EF47-8FDC-D0FF-BA5EF06242E3}"/>
              </a:ext>
            </a:extLst>
          </p:cNvPr>
          <p:cNvSpPr txBox="1"/>
          <p:nvPr/>
        </p:nvSpPr>
        <p:spPr>
          <a:xfrm>
            <a:off x="137160" y="4984567"/>
            <a:ext cx="11917680" cy="2246769"/>
          </a:xfrm>
          <a:prstGeom prst="rect">
            <a:avLst/>
          </a:prstGeom>
          <a:noFill/>
        </p:spPr>
        <p:txBody>
          <a:bodyPr wrap="square" rtlCol="0">
            <a:spAutoFit/>
          </a:bodyPr>
          <a:lstStyle/>
          <a:p>
            <a:r>
              <a:rPr lang="en-US" sz="2800" dirty="0">
                <a:solidFill>
                  <a:srgbClr val="000000"/>
                </a:solidFill>
              </a:rPr>
              <a:t>Information to include in the Justification Box:</a:t>
            </a:r>
          </a:p>
          <a:p>
            <a:pPr marL="742950" lvl="1" indent="-285750">
              <a:buFont typeface="Wingdings" panose="05000000000000000000" pitchFamily="2" charset="2"/>
              <a:buChar char="ü"/>
            </a:pPr>
            <a:r>
              <a:rPr lang="en-US" sz="2800" dirty="0">
                <a:solidFill>
                  <a:srgbClr val="000000"/>
                </a:solidFill>
              </a:rPr>
              <a:t>For CST cost, state the </a:t>
            </a:r>
            <a:r>
              <a:rPr lang="en-US" sz="2800" dirty="0">
                <a:solidFill>
                  <a:srgbClr val="045594"/>
                </a:solidFill>
              </a:rPr>
              <a:t>% of contingency </a:t>
            </a:r>
            <a:r>
              <a:rPr lang="en-US" sz="2800" dirty="0">
                <a:solidFill>
                  <a:srgbClr val="000000"/>
                </a:solidFill>
              </a:rPr>
              <a:t>included in the revised cost. </a:t>
            </a:r>
          </a:p>
          <a:p>
            <a:pPr marL="1200150" lvl="2" indent="-285750">
              <a:buFont typeface="Wingdings" panose="05000000000000000000" pitchFamily="2" charset="2"/>
              <a:buChar char="ü"/>
            </a:pPr>
            <a:r>
              <a:rPr lang="en-US" sz="2800" dirty="0">
                <a:solidFill>
                  <a:srgbClr val="000000"/>
                </a:solidFill>
              </a:rPr>
              <a:t>Include the </a:t>
            </a:r>
            <a:r>
              <a:rPr lang="en-US" sz="2800" dirty="0">
                <a:solidFill>
                  <a:srgbClr val="045594"/>
                </a:solidFill>
              </a:rPr>
              <a:t>project type and risk </a:t>
            </a:r>
            <a:r>
              <a:rPr lang="en-US" sz="2800" dirty="0">
                <a:solidFill>
                  <a:srgbClr val="000000"/>
                </a:solidFill>
              </a:rPr>
              <a:t>that determined the % of contingency</a:t>
            </a:r>
          </a:p>
          <a:p>
            <a:pPr lvl="1"/>
            <a:endParaRPr lang="en-US" sz="2800" dirty="0">
              <a:solidFill>
                <a:srgbClr val="000000"/>
              </a:solidFill>
            </a:endParaRPr>
          </a:p>
        </p:txBody>
      </p:sp>
      <p:pic>
        <p:nvPicPr>
          <p:cNvPr id="6" name="Picture 5">
            <a:extLst>
              <a:ext uri="{FF2B5EF4-FFF2-40B4-BE49-F238E27FC236}">
                <a16:creationId xmlns:a16="http://schemas.microsoft.com/office/drawing/2014/main" id="{66592E4E-A819-E867-A378-DFBA4B4E22AC}"/>
              </a:ext>
            </a:extLst>
          </p:cNvPr>
          <p:cNvPicPr>
            <a:picLocks noChangeAspect="1"/>
          </p:cNvPicPr>
          <p:nvPr/>
        </p:nvPicPr>
        <p:blipFill>
          <a:blip r:embed="rId4"/>
          <a:stretch>
            <a:fillRect/>
          </a:stretch>
        </p:blipFill>
        <p:spPr>
          <a:xfrm>
            <a:off x="83316" y="4195724"/>
            <a:ext cx="9678751" cy="295316"/>
          </a:xfrm>
          <a:prstGeom prst="rect">
            <a:avLst/>
          </a:prstGeom>
        </p:spPr>
      </p:pic>
      <p:pic>
        <p:nvPicPr>
          <p:cNvPr id="11" name="Picture 10">
            <a:extLst>
              <a:ext uri="{FF2B5EF4-FFF2-40B4-BE49-F238E27FC236}">
                <a16:creationId xmlns:a16="http://schemas.microsoft.com/office/drawing/2014/main" id="{C8D999FC-AFE2-8959-8AE7-41F2F8B8D6B4}"/>
              </a:ext>
            </a:extLst>
          </p:cNvPr>
          <p:cNvPicPr>
            <a:picLocks noChangeAspect="1"/>
          </p:cNvPicPr>
          <p:nvPr/>
        </p:nvPicPr>
        <p:blipFill>
          <a:blip r:embed="rId5"/>
          <a:stretch>
            <a:fillRect/>
          </a:stretch>
        </p:blipFill>
        <p:spPr>
          <a:xfrm>
            <a:off x="83316" y="4498730"/>
            <a:ext cx="3572374" cy="257211"/>
          </a:xfrm>
          <a:prstGeom prst="rect">
            <a:avLst/>
          </a:prstGeom>
        </p:spPr>
      </p:pic>
      <p:pic>
        <p:nvPicPr>
          <p:cNvPr id="17" name="Picture 16">
            <a:extLst>
              <a:ext uri="{FF2B5EF4-FFF2-40B4-BE49-F238E27FC236}">
                <a16:creationId xmlns:a16="http://schemas.microsoft.com/office/drawing/2014/main" id="{656D364E-513D-AB55-2457-65BB0CCEC527}"/>
              </a:ext>
            </a:extLst>
          </p:cNvPr>
          <p:cNvPicPr>
            <a:picLocks noChangeAspect="1"/>
          </p:cNvPicPr>
          <p:nvPr/>
        </p:nvPicPr>
        <p:blipFill>
          <a:blip r:embed="rId6"/>
          <a:stretch>
            <a:fillRect/>
          </a:stretch>
        </p:blipFill>
        <p:spPr>
          <a:xfrm>
            <a:off x="3655690" y="4517782"/>
            <a:ext cx="1190791" cy="276264"/>
          </a:xfrm>
          <a:prstGeom prst="rect">
            <a:avLst/>
          </a:prstGeom>
        </p:spPr>
      </p:pic>
      <p:sp>
        <p:nvSpPr>
          <p:cNvPr id="28" name="Rectangle 27">
            <a:extLst>
              <a:ext uri="{FF2B5EF4-FFF2-40B4-BE49-F238E27FC236}">
                <a16:creationId xmlns:a16="http://schemas.microsoft.com/office/drawing/2014/main" id="{BD137802-6488-DDED-B0E9-E36346386476}"/>
              </a:ext>
            </a:extLst>
          </p:cNvPr>
          <p:cNvSpPr/>
          <p:nvPr/>
        </p:nvSpPr>
        <p:spPr>
          <a:xfrm>
            <a:off x="229640" y="4217004"/>
            <a:ext cx="1955999" cy="199886"/>
          </a:xfrm>
          <a:prstGeom prst="rect">
            <a:avLst/>
          </a:prstGeom>
          <a:solidFill>
            <a:srgbClr val="00B0F0">
              <a:alpha val="2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itle 21">
            <a:extLst>
              <a:ext uri="{FF2B5EF4-FFF2-40B4-BE49-F238E27FC236}">
                <a16:creationId xmlns:a16="http://schemas.microsoft.com/office/drawing/2014/main" id="{ABD932BF-A8B6-2A20-8D46-A91EAA14FE4E}"/>
              </a:ext>
            </a:extLst>
          </p:cNvPr>
          <p:cNvSpPr>
            <a:spLocks noGrp="1"/>
          </p:cNvSpPr>
          <p:nvPr>
            <p:ph type="title"/>
          </p:nvPr>
        </p:nvSpPr>
        <p:spPr>
          <a:xfrm>
            <a:off x="835466" y="482126"/>
            <a:ext cx="10413380" cy="800101"/>
          </a:xfrm>
        </p:spPr>
        <p:txBody>
          <a:bodyPr>
            <a:noAutofit/>
          </a:bodyPr>
          <a:lstStyle/>
          <a:p>
            <a:r>
              <a:rPr lang="en-US" sz="3200" b="1" dirty="0">
                <a:solidFill>
                  <a:srgbClr val="045594"/>
                </a:solidFill>
              </a:rPr>
              <a:t>Revisions to Programmed Costs: Justification Box </a:t>
            </a:r>
            <a:br>
              <a:rPr lang="en-US" sz="3200" b="1" dirty="0">
                <a:solidFill>
                  <a:srgbClr val="045594"/>
                </a:solidFill>
              </a:rPr>
            </a:br>
            <a:r>
              <a:rPr lang="en-US" sz="3200" b="1" dirty="0">
                <a:solidFill>
                  <a:srgbClr val="045594"/>
                </a:solidFill>
              </a:rPr>
              <a:t>Example 1 – CST Contingency Cost</a:t>
            </a:r>
          </a:p>
        </p:txBody>
      </p:sp>
      <p:sp>
        <p:nvSpPr>
          <p:cNvPr id="2" name="Rectangle 1">
            <a:extLst>
              <a:ext uri="{FF2B5EF4-FFF2-40B4-BE49-F238E27FC236}">
                <a16:creationId xmlns:a16="http://schemas.microsoft.com/office/drawing/2014/main" id="{B3CAD495-756C-DE12-2D7D-A6623D257174}"/>
              </a:ext>
            </a:extLst>
          </p:cNvPr>
          <p:cNvSpPr/>
          <p:nvPr/>
        </p:nvSpPr>
        <p:spPr>
          <a:xfrm>
            <a:off x="6842216" y="4155832"/>
            <a:ext cx="2919851" cy="335208"/>
          </a:xfrm>
          <a:prstGeom prst="rect">
            <a:avLst/>
          </a:prstGeom>
          <a:solidFill>
            <a:srgbClr val="00B0F0">
              <a:alpha val="2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ECC027F0-1C0C-AABE-CB05-D7DB14ECEF69}"/>
              </a:ext>
            </a:extLst>
          </p:cNvPr>
          <p:cNvSpPr/>
          <p:nvPr/>
        </p:nvSpPr>
        <p:spPr>
          <a:xfrm>
            <a:off x="83316" y="4559015"/>
            <a:ext cx="2458003" cy="204615"/>
          </a:xfrm>
          <a:prstGeom prst="rect">
            <a:avLst/>
          </a:prstGeom>
          <a:solidFill>
            <a:srgbClr val="00B0F0">
              <a:alpha val="2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90962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par>
                          <p:cTn id="13" fill="hold">
                            <p:stCondLst>
                              <p:cond delay="0"/>
                            </p:stCondLst>
                            <p:childTnLst>
                              <p:par>
                                <p:cTn id="14" presetID="42" presetClass="entr" presetSubtype="0" fill="hold" grpId="0" nodeType="after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fade">
                                      <p:cBhvr>
                                        <p:cTn id="16" dur="1000"/>
                                        <p:tgtEl>
                                          <p:spTgt spid="28"/>
                                        </p:tgtEl>
                                      </p:cBhvr>
                                    </p:animEffect>
                                    <p:anim calcmode="lin" valueType="num">
                                      <p:cBhvr>
                                        <p:cTn id="17" dur="1000" fill="hold"/>
                                        <p:tgtEl>
                                          <p:spTgt spid="28"/>
                                        </p:tgtEl>
                                        <p:attrNameLst>
                                          <p:attrName>ppt_x</p:attrName>
                                        </p:attrNameLst>
                                      </p:cBhvr>
                                      <p:tavLst>
                                        <p:tav tm="0">
                                          <p:val>
                                            <p:strVal val="#ppt_x"/>
                                          </p:val>
                                        </p:tav>
                                        <p:tav tm="100000">
                                          <p:val>
                                            <p:strVal val="#ppt_x"/>
                                          </p:val>
                                        </p:tav>
                                      </p:tavLst>
                                    </p:anim>
                                    <p:anim calcmode="lin" valueType="num">
                                      <p:cBhvr>
                                        <p:cTn id="18" dur="1000" fill="hold"/>
                                        <p:tgtEl>
                                          <p:spTgt spid="28"/>
                                        </p:tgtEl>
                                        <p:attrNameLst>
                                          <p:attrName>ppt_y</p:attrName>
                                        </p:attrNameLst>
                                      </p:cBhvr>
                                      <p:tavLst>
                                        <p:tav tm="0">
                                          <p:val>
                                            <p:strVal val="#ppt_y+.1"/>
                                          </p:val>
                                        </p:tav>
                                        <p:tav tm="100000">
                                          <p:val>
                                            <p:strVal val="#ppt_y"/>
                                          </p:val>
                                        </p:tav>
                                      </p:tavLst>
                                    </p:anim>
                                  </p:childTnLst>
                                </p:cTn>
                              </p:par>
                            </p:childTnLst>
                          </p:cTn>
                        </p:par>
                        <p:par>
                          <p:cTn id="19" fill="hold">
                            <p:stCondLst>
                              <p:cond delay="1000"/>
                            </p:stCondLst>
                            <p:childTnLst>
                              <p:par>
                                <p:cTn id="20" presetID="1" presetClass="entr" presetSubtype="0" fill="hold" nodeType="afterEffect">
                                  <p:stCondLst>
                                    <p:cond delay="1000"/>
                                  </p:stCondLst>
                                  <p:childTnLst>
                                    <p:set>
                                      <p:cBhvr>
                                        <p:cTn id="21"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fade">
                                      <p:cBhvr>
                                        <p:cTn id="26" dur="1000"/>
                                        <p:tgtEl>
                                          <p:spTgt spid="2"/>
                                        </p:tgtEl>
                                      </p:cBhvr>
                                    </p:animEffect>
                                    <p:anim calcmode="lin" valueType="num">
                                      <p:cBhvr>
                                        <p:cTn id="27" dur="1000" fill="hold"/>
                                        <p:tgtEl>
                                          <p:spTgt spid="2"/>
                                        </p:tgtEl>
                                        <p:attrNameLst>
                                          <p:attrName>ppt_x</p:attrName>
                                        </p:attrNameLst>
                                      </p:cBhvr>
                                      <p:tavLst>
                                        <p:tav tm="0">
                                          <p:val>
                                            <p:strVal val="#ppt_x"/>
                                          </p:val>
                                        </p:tav>
                                        <p:tav tm="100000">
                                          <p:val>
                                            <p:strVal val="#ppt_x"/>
                                          </p:val>
                                        </p:tav>
                                      </p:tavLst>
                                    </p:anim>
                                    <p:anim calcmode="lin" valueType="num">
                                      <p:cBhvr>
                                        <p:cTn id="28" dur="1000" fill="hold"/>
                                        <p:tgtEl>
                                          <p:spTgt spid="2"/>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1000"/>
                                        <p:tgtEl>
                                          <p:spTgt spid="3"/>
                                        </p:tgtEl>
                                      </p:cBhvr>
                                    </p:animEffect>
                                    <p:anim calcmode="lin" valueType="num">
                                      <p:cBhvr>
                                        <p:cTn id="32" dur="1000" fill="hold"/>
                                        <p:tgtEl>
                                          <p:spTgt spid="3"/>
                                        </p:tgtEl>
                                        <p:attrNameLst>
                                          <p:attrName>ppt_x</p:attrName>
                                        </p:attrNameLst>
                                      </p:cBhvr>
                                      <p:tavLst>
                                        <p:tav tm="0">
                                          <p:val>
                                            <p:strVal val="#ppt_x"/>
                                          </p:val>
                                        </p:tav>
                                        <p:tav tm="100000">
                                          <p:val>
                                            <p:strVal val="#ppt_x"/>
                                          </p:val>
                                        </p:tav>
                                      </p:tavLst>
                                    </p:anim>
                                    <p:anim calcmode="lin" valueType="num">
                                      <p:cBhvr>
                                        <p:cTn id="33" dur="1000" fill="hold"/>
                                        <p:tgtEl>
                                          <p:spTgt spid="3"/>
                                        </p:tgtEl>
                                        <p:attrNameLst>
                                          <p:attrName>ppt_y</p:attrName>
                                        </p:attrNameLst>
                                      </p:cBhvr>
                                      <p:tavLst>
                                        <p:tav tm="0">
                                          <p:val>
                                            <p:strVal val="#ppt_y+.1"/>
                                          </p:val>
                                        </p:tav>
                                        <p:tav tm="100000">
                                          <p:val>
                                            <p:strVal val="#ppt_y"/>
                                          </p:val>
                                        </p:tav>
                                      </p:tavLst>
                                    </p:anim>
                                  </p:childTnLst>
                                </p:cTn>
                              </p:par>
                            </p:childTnLst>
                          </p:cTn>
                        </p:par>
                        <p:par>
                          <p:cTn id="34" fill="hold">
                            <p:stCondLst>
                              <p:cond delay="1000"/>
                            </p:stCondLst>
                            <p:childTnLst>
                              <p:par>
                                <p:cTn id="35" presetID="1" presetClass="entr" presetSubtype="0" fill="hold" nodeType="afterEffect">
                                  <p:stCondLst>
                                    <p:cond delay="1000"/>
                                  </p:stCondLst>
                                  <p:childTnLst>
                                    <p:set>
                                      <p:cBhvr>
                                        <p:cTn id="36"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 grpId="0" animBg="1"/>
      <p:bldP spid="3"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291BA07-933B-5519-9940-7C3A9C06072E}"/>
              </a:ext>
            </a:extLst>
          </p:cNvPr>
          <p:cNvPicPr>
            <a:picLocks noChangeAspect="1"/>
          </p:cNvPicPr>
          <p:nvPr/>
        </p:nvPicPr>
        <p:blipFill>
          <a:blip r:embed="rId3"/>
          <a:stretch>
            <a:fillRect/>
          </a:stretch>
        </p:blipFill>
        <p:spPr>
          <a:xfrm>
            <a:off x="0" y="1237361"/>
            <a:ext cx="12192000" cy="2766819"/>
          </a:xfrm>
          <a:prstGeom prst="rect">
            <a:avLst/>
          </a:prstGeom>
        </p:spPr>
      </p:pic>
      <p:sp>
        <p:nvSpPr>
          <p:cNvPr id="5" name="TextBox 4">
            <a:extLst>
              <a:ext uri="{FF2B5EF4-FFF2-40B4-BE49-F238E27FC236}">
                <a16:creationId xmlns:a16="http://schemas.microsoft.com/office/drawing/2014/main" id="{49B6E128-77CF-9762-00AE-CFB9937AE3A6}"/>
              </a:ext>
            </a:extLst>
          </p:cNvPr>
          <p:cNvSpPr txBox="1"/>
          <p:nvPr/>
        </p:nvSpPr>
        <p:spPr>
          <a:xfrm>
            <a:off x="8083239" y="3392438"/>
            <a:ext cx="4695859" cy="369332"/>
          </a:xfrm>
          <a:prstGeom prst="rect">
            <a:avLst/>
          </a:prstGeom>
          <a:noFill/>
        </p:spPr>
        <p:txBody>
          <a:bodyPr wrap="square" rtlCol="0">
            <a:spAutoFit/>
          </a:bodyPr>
          <a:lstStyle/>
          <a:p>
            <a:r>
              <a:rPr lang="en-US" dirty="0"/>
              <a:t>Excerpt from PI 0013171 (April 2023)</a:t>
            </a:r>
          </a:p>
        </p:txBody>
      </p:sp>
      <p:pic>
        <p:nvPicPr>
          <p:cNvPr id="3" name="Picture 2">
            <a:extLst>
              <a:ext uri="{FF2B5EF4-FFF2-40B4-BE49-F238E27FC236}">
                <a16:creationId xmlns:a16="http://schemas.microsoft.com/office/drawing/2014/main" id="{690B84BC-D15A-B22C-DF15-38460AB1A9F4}"/>
              </a:ext>
            </a:extLst>
          </p:cNvPr>
          <p:cNvPicPr>
            <a:picLocks noChangeAspect="1"/>
          </p:cNvPicPr>
          <p:nvPr/>
        </p:nvPicPr>
        <p:blipFill>
          <a:blip r:embed="rId4"/>
          <a:stretch>
            <a:fillRect/>
          </a:stretch>
        </p:blipFill>
        <p:spPr>
          <a:xfrm>
            <a:off x="114155" y="3972809"/>
            <a:ext cx="11041016" cy="285790"/>
          </a:xfrm>
          <a:prstGeom prst="rect">
            <a:avLst/>
          </a:prstGeom>
        </p:spPr>
      </p:pic>
      <p:pic>
        <p:nvPicPr>
          <p:cNvPr id="8" name="Picture 7">
            <a:extLst>
              <a:ext uri="{FF2B5EF4-FFF2-40B4-BE49-F238E27FC236}">
                <a16:creationId xmlns:a16="http://schemas.microsoft.com/office/drawing/2014/main" id="{654A8D5B-990D-9EE2-F142-D12D570165F0}"/>
              </a:ext>
            </a:extLst>
          </p:cNvPr>
          <p:cNvPicPr>
            <a:picLocks noChangeAspect="1"/>
          </p:cNvPicPr>
          <p:nvPr/>
        </p:nvPicPr>
        <p:blipFill>
          <a:blip r:embed="rId5"/>
          <a:stretch>
            <a:fillRect/>
          </a:stretch>
        </p:blipFill>
        <p:spPr>
          <a:xfrm>
            <a:off x="95102" y="4268073"/>
            <a:ext cx="4105848" cy="247685"/>
          </a:xfrm>
          <a:prstGeom prst="rect">
            <a:avLst/>
          </a:prstGeom>
        </p:spPr>
      </p:pic>
      <p:pic>
        <p:nvPicPr>
          <p:cNvPr id="13" name="Picture 12">
            <a:extLst>
              <a:ext uri="{FF2B5EF4-FFF2-40B4-BE49-F238E27FC236}">
                <a16:creationId xmlns:a16="http://schemas.microsoft.com/office/drawing/2014/main" id="{1A9C36DA-3B53-970B-D43B-F86AB6B3D9E6}"/>
              </a:ext>
            </a:extLst>
          </p:cNvPr>
          <p:cNvPicPr>
            <a:picLocks noChangeAspect="1"/>
          </p:cNvPicPr>
          <p:nvPr/>
        </p:nvPicPr>
        <p:blipFill>
          <a:blip r:embed="rId6"/>
          <a:stretch>
            <a:fillRect/>
          </a:stretch>
        </p:blipFill>
        <p:spPr>
          <a:xfrm>
            <a:off x="4200950" y="4299247"/>
            <a:ext cx="6230219" cy="209579"/>
          </a:xfrm>
          <a:prstGeom prst="rect">
            <a:avLst/>
          </a:prstGeom>
        </p:spPr>
      </p:pic>
      <p:pic>
        <p:nvPicPr>
          <p:cNvPr id="15" name="Picture 14">
            <a:extLst>
              <a:ext uri="{FF2B5EF4-FFF2-40B4-BE49-F238E27FC236}">
                <a16:creationId xmlns:a16="http://schemas.microsoft.com/office/drawing/2014/main" id="{1667A131-9DF5-52C1-4FBD-60C0D05624DA}"/>
              </a:ext>
            </a:extLst>
          </p:cNvPr>
          <p:cNvPicPr>
            <a:picLocks noChangeAspect="1"/>
          </p:cNvPicPr>
          <p:nvPr/>
        </p:nvPicPr>
        <p:blipFill>
          <a:blip r:embed="rId7"/>
          <a:stretch>
            <a:fillRect/>
          </a:stretch>
        </p:blipFill>
        <p:spPr>
          <a:xfrm>
            <a:off x="10197775" y="4250884"/>
            <a:ext cx="1914792" cy="247685"/>
          </a:xfrm>
          <a:prstGeom prst="rect">
            <a:avLst/>
          </a:prstGeom>
        </p:spPr>
      </p:pic>
      <p:pic>
        <p:nvPicPr>
          <p:cNvPr id="18" name="Picture 17">
            <a:extLst>
              <a:ext uri="{FF2B5EF4-FFF2-40B4-BE49-F238E27FC236}">
                <a16:creationId xmlns:a16="http://schemas.microsoft.com/office/drawing/2014/main" id="{0687CE59-4C27-7B7F-AA42-FB552AA1E4A9}"/>
              </a:ext>
            </a:extLst>
          </p:cNvPr>
          <p:cNvPicPr>
            <a:picLocks noChangeAspect="1"/>
          </p:cNvPicPr>
          <p:nvPr/>
        </p:nvPicPr>
        <p:blipFill>
          <a:blip r:embed="rId8"/>
          <a:stretch>
            <a:fillRect/>
          </a:stretch>
        </p:blipFill>
        <p:spPr>
          <a:xfrm>
            <a:off x="114155" y="4548750"/>
            <a:ext cx="7201905" cy="257211"/>
          </a:xfrm>
          <a:prstGeom prst="rect">
            <a:avLst/>
          </a:prstGeom>
        </p:spPr>
      </p:pic>
      <p:pic>
        <p:nvPicPr>
          <p:cNvPr id="23" name="Picture 22">
            <a:extLst>
              <a:ext uri="{FF2B5EF4-FFF2-40B4-BE49-F238E27FC236}">
                <a16:creationId xmlns:a16="http://schemas.microsoft.com/office/drawing/2014/main" id="{9C5AF920-CB4D-B2A7-D690-22A58566177C}"/>
              </a:ext>
            </a:extLst>
          </p:cNvPr>
          <p:cNvPicPr>
            <a:picLocks noChangeAspect="1"/>
          </p:cNvPicPr>
          <p:nvPr/>
        </p:nvPicPr>
        <p:blipFill>
          <a:blip r:embed="rId9"/>
          <a:stretch>
            <a:fillRect/>
          </a:stretch>
        </p:blipFill>
        <p:spPr>
          <a:xfrm>
            <a:off x="7286791" y="4551316"/>
            <a:ext cx="4458322" cy="247685"/>
          </a:xfrm>
          <a:prstGeom prst="rect">
            <a:avLst/>
          </a:prstGeom>
        </p:spPr>
      </p:pic>
      <p:pic>
        <p:nvPicPr>
          <p:cNvPr id="25" name="Picture 24">
            <a:extLst>
              <a:ext uri="{FF2B5EF4-FFF2-40B4-BE49-F238E27FC236}">
                <a16:creationId xmlns:a16="http://schemas.microsoft.com/office/drawing/2014/main" id="{FAB6583D-1C75-05C8-D9FA-8198A8CF1CE4}"/>
              </a:ext>
            </a:extLst>
          </p:cNvPr>
          <p:cNvPicPr>
            <a:picLocks noChangeAspect="1"/>
          </p:cNvPicPr>
          <p:nvPr/>
        </p:nvPicPr>
        <p:blipFill>
          <a:blip r:embed="rId10"/>
          <a:stretch>
            <a:fillRect/>
          </a:stretch>
        </p:blipFill>
        <p:spPr>
          <a:xfrm>
            <a:off x="115264" y="4832046"/>
            <a:ext cx="8383170" cy="266737"/>
          </a:xfrm>
          <a:prstGeom prst="rect">
            <a:avLst/>
          </a:prstGeom>
        </p:spPr>
      </p:pic>
      <p:cxnSp>
        <p:nvCxnSpPr>
          <p:cNvPr id="9" name="Straight Arrow Connector 8">
            <a:extLst>
              <a:ext uri="{FF2B5EF4-FFF2-40B4-BE49-F238E27FC236}">
                <a16:creationId xmlns:a16="http://schemas.microsoft.com/office/drawing/2014/main" id="{16ACE3F0-959D-7089-2829-E675790801B7}"/>
              </a:ext>
            </a:extLst>
          </p:cNvPr>
          <p:cNvCxnSpPr>
            <a:cxnSpLocks/>
          </p:cNvCxnSpPr>
          <p:nvPr/>
        </p:nvCxnSpPr>
        <p:spPr>
          <a:xfrm>
            <a:off x="5877622" y="2859307"/>
            <a:ext cx="1424458" cy="1133613"/>
          </a:xfrm>
          <a:prstGeom prst="straightConnector1">
            <a:avLst/>
          </a:prstGeom>
          <a:ln w="57150">
            <a:solidFill>
              <a:srgbClr val="13784B"/>
            </a:solidFill>
            <a:tailEnd type="triangle"/>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06EB6F6B-12D1-634E-9C7B-92ADAFD6A89E}"/>
              </a:ext>
            </a:extLst>
          </p:cNvPr>
          <p:cNvSpPr txBox="1"/>
          <p:nvPr/>
        </p:nvSpPr>
        <p:spPr>
          <a:xfrm>
            <a:off x="26254" y="5066414"/>
            <a:ext cx="12191999" cy="3108543"/>
          </a:xfrm>
          <a:prstGeom prst="rect">
            <a:avLst/>
          </a:prstGeom>
          <a:noFill/>
        </p:spPr>
        <p:txBody>
          <a:bodyPr wrap="square" rtlCol="0">
            <a:spAutoFit/>
          </a:bodyPr>
          <a:lstStyle/>
          <a:p>
            <a:r>
              <a:rPr lang="en-US" sz="2800" dirty="0">
                <a:solidFill>
                  <a:srgbClr val="000000"/>
                </a:solidFill>
              </a:rPr>
              <a:t>Information to include in the Justification Box:</a:t>
            </a:r>
          </a:p>
          <a:p>
            <a:pPr marL="742950" lvl="1" indent="-285750">
              <a:buFont typeface="Wingdings" panose="05000000000000000000" pitchFamily="2" charset="2"/>
              <a:buChar char="ü"/>
            </a:pPr>
            <a:r>
              <a:rPr lang="en-US" sz="2800" dirty="0">
                <a:solidFill>
                  <a:srgbClr val="000000"/>
                </a:solidFill>
              </a:rPr>
              <a:t>State in the sentence which </a:t>
            </a:r>
            <a:r>
              <a:rPr lang="en-US" sz="2800" dirty="0">
                <a:solidFill>
                  <a:srgbClr val="045594"/>
                </a:solidFill>
              </a:rPr>
              <a:t>funding phase </a:t>
            </a:r>
            <a:r>
              <a:rPr lang="en-US" sz="2800" dirty="0">
                <a:solidFill>
                  <a:srgbClr val="000000"/>
                </a:solidFill>
              </a:rPr>
              <a:t>is being discussed. </a:t>
            </a:r>
          </a:p>
          <a:p>
            <a:pPr marL="742950" lvl="1" indent="-285750">
              <a:buFont typeface="Wingdings" panose="05000000000000000000" pitchFamily="2" charset="2"/>
              <a:buChar char="ü"/>
            </a:pPr>
            <a:r>
              <a:rPr lang="en-US" sz="2800" dirty="0">
                <a:solidFill>
                  <a:srgbClr val="000000"/>
                </a:solidFill>
              </a:rPr>
              <a:t>If the cost decreased and the scope has not changed, use the language for the </a:t>
            </a:r>
            <a:r>
              <a:rPr lang="en-US" sz="2800" dirty="0">
                <a:solidFill>
                  <a:schemeClr val="accent3"/>
                </a:solidFill>
              </a:rPr>
              <a:t>“no-change” cost estimate</a:t>
            </a:r>
            <a:r>
              <a:rPr lang="en-US" sz="2800" dirty="0">
                <a:solidFill>
                  <a:srgbClr val="000000"/>
                </a:solidFill>
              </a:rPr>
              <a:t>. </a:t>
            </a:r>
          </a:p>
          <a:p>
            <a:pPr marL="742950" lvl="1" indent="-285750">
              <a:buFont typeface="Wingdings" panose="05000000000000000000" pitchFamily="2" charset="2"/>
              <a:buChar char="ü"/>
            </a:pPr>
            <a:endParaRPr lang="en-US" sz="2800" dirty="0">
              <a:solidFill>
                <a:srgbClr val="000000"/>
              </a:solidFill>
            </a:endParaRPr>
          </a:p>
          <a:p>
            <a:pPr marL="742950" lvl="1" indent="-285750">
              <a:buFont typeface="Wingdings" panose="05000000000000000000" pitchFamily="2" charset="2"/>
              <a:buChar char="ü"/>
            </a:pPr>
            <a:endParaRPr lang="en-US" sz="2800" dirty="0">
              <a:solidFill>
                <a:srgbClr val="000000"/>
              </a:solidFill>
            </a:endParaRPr>
          </a:p>
          <a:p>
            <a:pPr lvl="1"/>
            <a:endParaRPr lang="en-US" sz="2800" dirty="0">
              <a:solidFill>
                <a:srgbClr val="000000"/>
              </a:solidFill>
            </a:endParaRPr>
          </a:p>
        </p:txBody>
      </p:sp>
      <p:sp>
        <p:nvSpPr>
          <p:cNvPr id="28" name="Rectangle 27">
            <a:extLst>
              <a:ext uri="{FF2B5EF4-FFF2-40B4-BE49-F238E27FC236}">
                <a16:creationId xmlns:a16="http://schemas.microsoft.com/office/drawing/2014/main" id="{BD137802-6488-DDED-B0E9-E36346386476}"/>
              </a:ext>
            </a:extLst>
          </p:cNvPr>
          <p:cNvSpPr/>
          <p:nvPr/>
        </p:nvSpPr>
        <p:spPr>
          <a:xfrm>
            <a:off x="6949688" y="3994641"/>
            <a:ext cx="1955999" cy="199886"/>
          </a:xfrm>
          <a:prstGeom prst="rect">
            <a:avLst/>
          </a:prstGeom>
          <a:solidFill>
            <a:srgbClr val="00B0F0">
              <a:alpha val="2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C69D9F84-A255-0E31-DB00-5D998583D6EC}"/>
              </a:ext>
            </a:extLst>
          </p:cNvPr>
          <p:cNvSpPr/>
          <p:nvPr/>
        </p:nvSpPr>
        <p:spPr>
          <a:xfrm>
            <a:off x="10634126" y="4576439"/>
            <a:ext cx="1110987" cy="221912"/>
          </a:xfrm>
          <a:prstGeom prst="rect">
            <a:avLst/>
          </a:prstGeom>
          <a:solidFill>
            <a:srgbClr val="00B0F0">
              <a:alpha val="2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5F2B98BD-C9B3-89FC-2DC5-2A345A7142C8}"/>
              </a:ext>
            </a:extLst>
          </p:cNvPr>
          <p:cNvSpPr/>
          <p:nvPr/>
        </p:nvSpPr>
        <p:spPr>
          <a:xfrm>
            <a:off x="26254" y="4838952"/>
            <a:ext cx="962067" cy="233745"/>
          </a:xfrm>
          <a:prstGeom prst="rect">
            <a:avLst/>
          </a:prstGeom>
          <a:solidFill>
            <a:srgbClr val="00B0F0">
              <a:alpha val="2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itle 21">
            <a:extLst>
              <a:ext uri="{FF2B5EF4-FFF2-40B4-BE49-F238E27FC236}">
                <a16:creationId xmlns:a16="http://schemas.microsoft.com/office/drawing/2014/main" id="{409C8600-2279-6CC5-F10A-7994577D014B}"/>
              </a:ext>
            </a:extLst>
          </p:cNvPr>
          <p:cNvSpPr>
            <a:spLocks noGrp="1"/>
          </p:cNvSpPr>
          <p:nvPr>
            <p:ph type="title"/>
          </p:nvPr>
        </p:nvSpPr>
        <p:spPr>
          <a:xfrm>
            <a:off x="889310" y="435488"/>
            <a:ext cx="10413380" cy="800101"/>
          </a:xfrm>
        </p:spPr>
        <p:txBody>
          <a:bodyPr>
            <a:noAutofit/>
          </a:bodyPr>
          <a:lstStyle/>
          <a:p>
            <a:r>
              <a:rPr lang="en-US" sz="3200" b="1" dirty="0">
                <a:solidFill>
                  <a:srgbClr val="045594"/>
                </a:solidFill>
              </a:rPr>
              <a:t>Revisions to Programmed Costs: Justification Box </a:t>
            </a:r>
            <a:br>
              <a:rPr lang="en-US" sz="3200" b="1" dirty="0">
                <a:solidFill>
                  <a:srgbClr val="045594"/>
                </a:solidFill>
              </a:rPr>
            </a:br>
            <a:r>
              <a:rPr lang="en-US" sz="3200" b="1" dirty="0">
                <a:solidFill>
                  <a:srgbClr val="045594"/>
                </a:solidFill>
              </a:rPr>
              <a:t>Example 1 – UTL Cost</a:t>
            </a:r>
          </a:p>
        </p:txBody>
      </p:sp>
    </p:spTree>
    <p:extLst>
      <p:ext uri="{BB962C8B-B14F-4D97-AF65-F5344CB8AC3E}">
        <p14:creationId xmlns:p14="http://schemas.microsoft.com/office/powerpoint/2010/main" val="2154902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childTnLst>
                          </p:cTn>
                        </p:par>
                        <p:par>
                          <p:cTn id="19" fill="hold">
                            <p:stCondLst>
                              <p:cond delay="0"/>
                            </p:stCondLst>
                            <p:childTnLst>
                              <p:par>
                                <p:cTn id="20" presetID="42" presetClass="entr" presetSubtype="0" fill="hold" grpId="0" nodeType="after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1000"/>
                                        <p:tgtEl>
                                          <p:spTgt spid="28"/>
                                        </p:tgtEl>
                                      </p:cBhvr>
                                    </p:animEffect>
                                    <p:anim calcmode="lin" valueType="num">
                                      <p:cBhvr>
                                        <p:cTn id="23" dur="1000" fill="hold"/>
                                        <p:tgtEl>
                                          <p:spTgt spid="28"/>
                                        </p:tgtEl>
                                        <p:attrNameLst>
                                          <p:attrName>ppt_x</p:attrName>
                                        </p:attrNameLst>
                                      </p:cBhvr>
                                      <p:tavLst>
                                        <p:tav tm="0">
                                          <p:val>
                                            <p:strVal val="#ppt_x"/>
                                          </p:val>
                                        </p:tav>
                                        <p:tav tm="100000">
                                          <p:val>
                                            <p:strVal val="#ppt_x"/>
                                          </p:val>
                                        </p:tav>
                                      </p:tavLst>
                                    </p:anim>
                                    <p:anim calcmode="lin" valueType="num">
                                      <p:cBhvr>
                                        <p:cTn id="24" dur="1000" fill="hold"/>
                                        <p:tgtEl>
                                          <p:spTgt spid="28"/>
                                        </p:tgtEl>
                                        <p:attrNameLst>
                                          <p:attrName>ppt_y</p:attrName>
                                        </p:attrNameLst>
                                      </p:cBhvr>
                                      <p:tavLst>
                                        <p:tav tm="0">
                                          <p:val>
                                            <p:strVal val="#ppt_y+.1"/>
                                          </p:val>
                                        </p:tav>
                                        <p:tav tm="100000">
                                          <p:val>
                                            <p:strVal val="#ppt_y"/>
                                          </p:val>
                                        </p:tav>
                                      </p:tavLst>
                                    </p:anim>
                                  </p:childTnLst>
                                </p:cTn>
                              </p:par>
                              <p:par>
                                <p:cTn id="25" presetID="1" presetClass="entr" presetSubtype="0" fill="hold" nodeType="with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par>
                          <p:cTn id="27" fill="hold">
                            <p:stCondLst>
                              <p:cond delay="1000"/>
                            </p:stCondLst>
                            <p:childTnLst>
                              <p:par>
                                <p:cTn id="28" presetID="1" presetClass="entr" presetSubtype="0" fill="hold" nodeType="afterEffect">
                                  <p:stCondLst>
                                    <p:cond delay="1000"/>
                                  </p:stCondLst>
                                  <p:childTnLst>
                                    <p:set>
                                      <p:cBhvr>
                                        <p:cTn id="29" dur="1" fill="hold">
                                          <p:stCondLst>
                                            <p:cond delay="0"/>
                                          </p:stCondLst>
                                        </p:cTn>
                                        <p:tgtEl>
                                          <p:spTgt spid="29">
                                            <p:txEl>
                                              <p:pRg st="1" end="1"/>
                                            </p:txEl>
                                          </p:spTgt>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fade">
                                      <p:cBhvr>
                                        <p:cTn id="34" dur="1000"/>
                                        <p:tgtEl>
                                          <p:spTgt spid="32"/>
                                        </p:tgtEl>
                                      </p:cBhvr>
                                    </p:animEffect>
                                    <p:anim calcmode="lin" valueType="num">
                                      <p:cBhvr>
                                        <p:cTn id="35" dur="1000" fill="hold"/>
                                        <p:tgtEl>
                                          <p:spTgt spid="32"/>
                                        </p:tgtEl>
                                        <p:attrNameLst>
                                          <p:attrName>ppt_x</p:attrName>
                                        </p:attrNameLst>
                                      </p:cBhvr>
                                      <p:tavLst>
                                        <p:tav tm="0">
                                          <p:val>
                                            <p:strVal val="#ppt_x"/>
                                          </p:val>
                                        </p:tav>
                                        <p:tav tm="100000">
                                          <p:val>
                                            <p:strVal val="#ppt_x"/>
                                          </p:val>
                                        </p:tav>
                                      </p:tavLst>
                                    </p:anim>
                                    <p:anim calcmode="lin" valueType="num">
                                      <p:cBhvr>
                                        <p:cTn id="36" dur="1000" fill="hold"/>
                                        <p:tgtEl>
                                          <p:spTgt spid="32"/>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fade">
                                      <p:cBhvr>
                                        <p:cTn id="39" dur="1000"/>
                                        <p:tgtEl>
                                          <p:spTgt spid="33"/>
                                        </p:tgtEl>
                                      </p:cBhvr>
                                    </p:animEffect>
                                    <p:anim calcmode="lin" valueType="num">
                                      <p:cBhvr>
                                        <p:cTn id="40" dur="1000" fill="hold"/>
                                        <p:tgtEl>
                                          <p:spTgt spid="33"/>
                                        </p:tgtEl>
                                        <p:attrNameLst>
                                          <p:attrName>ppt_x</p:attrName>
                                        </p:attrNameLst>
                                      </p:cBhvr>
                                      <p:tavLst>
                                        <p:tav tm="0">
                                          <p:val>
                                            <p:strVal val="#ppt_x"/>
                                          </p:val>
                                        </p:tav>
                                        <p:tav tm="100000">
                                          <p:val>
                                            <p:strVal val="#ppt_x"/>
                                          </p:val>
                                        </p:tav>
                                      </p:tavLst>
                                    </p:anim>
                                    <p:anim calcmode="lin" valueType="num">
                                      <p:cBhvr>
                                        <p:cTn id="41" dur="1000" fill="hold"/>
                                        <p:tgtEl>
                                          <p:spTgt spid="33"/>
                                        </p:tgtEl>
                                        <p:attrNameLst>
                                          <p:attrName>ppt_y</p:attrName>
                                        </p:attrNameLst>
                                      </p:cBhvr>
                                      <p:tavLst>
                                        <p:tav tm="0">
                                          <p:val>
                                            <p:strVal val="#ppt_y+.1"/>
                                          </p:val>
                                        </p:tav>
                                        <p:tav tm="100000">
                                          <p:val>
                                            <p:strVal val="#ppt_y"/>
                                          </p:val>
                                        </p:tav>
                                      </p:tavLst>
                                    </p:anim>
                                  </p:childTnLst>
                                </p:cTn>
                              </p:par>
                            </p:childTnLst>
                          </p:cTn>
                        </p:par>
                        <p:par>
                          <p:cTn id="42" fill="hold">
                            <p:stCondLst>
                              <p:cond delay="1000"/>
                            </p:stCondLst>
                            <p:childTnLst>
                              <p:par>
                                <p:cTn id="43" presetID="1" presetClass="entr" presetSubtype="0" fill="hold" nodeType="afterEffect">
                                  <p:stCondLst>
                                    <p:cond delay="1000"/>
                                  </p:stCondLst>
                                  <p:childTnLst>
                                    <p:set>
                                      <p:cBhvr>
                                        <p:cTn id="44" dur="1" fill="hold">
                                          <p:stCondLst>
                                            <p:cond delay="0"/>
                                          </p:stCondLst>
                                        </p:cTn>
                                        <p:tgtEl>
                                          <p:spTgt spid="2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32" grpId="0" animBg="1"/>
      <p:bldP spid="33"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291BA07-933B-5519-9940-7C3A9C06072E}"/>
              </a:ext>
            </a:extLst>
          </p:cNvPr>
          <p:cNvPicPr>
            <a:picLocks noChangeAspect="1"/>
          </p:cNvPicPr>
          <p:nvPr/>
        </p:nvPicPr>
        <p:blipFill>
          <a:blip r:embed="rId3"/>
          <a:stretch>
            <a:fillRect/>
          </a:stretch>
        </p:blipFill>
        <p:spPr>
          <a:xfrm>
            <a:off x="0" y="1501902"/>
            <a:ext cx="12192000" cy="2766819"/>
          </a:xfrm>
          <a:prstGeom prst="rect">
            <a:avLst/>
          </a:prstGeom>
        </p:spPr>
      </p:pic>
      <p:sp>
        <p:nvSpPr>
          <p:cNvPr id="5" name="TextBox 4">
            <a:extLst>
              <a:ext uri="{FF2B5EF4-FFF2-40B4-BE49-F238E27FC236}">
                <a16:creationId xmlns:a16="http://schemas.microsoft.com/office/drawing/2014/main" id="{49B6E128-77CF-9762-00AE-CFB9937AE3A6}"/>
              </a:ext>
            </a:extLst>
          </p:cNvPr>
          <p:cNvSpPr txBox="1"/>
          <p:nvPr/>
        </p:nvSpPr>
        <p:spPr>
          <a:xfrm>
            <a:off x="8196476" y="3675330"/>
            <a:ext cx="4390406" cy="369332"/>
          </a:xfrm>
          <a:prstGeom prst="rect">
            <a:avLst/>
          </a:prstGeom>
          <a:noFill/>
        </p:spPr>
        <p:txBody>
          <a:bodyPr wrap="square" rtlCol="0">
            <a:spAutoFit/>
          </a:bodyPr>
          <a:lstStyle/>
          <a:p>
            <a:r>
              <a:rPr lang="en-US" dirty="0"/>
              <a:t>Excerpt from PI 0013171 (April 2023)</a:t>
            </a:r>
          </a:p>
        </p:txBody>
      </p:sp>
      <p:cxnSp>
        <p:nvCxnSpPr>
          <p:cNvPr id="9" name="Straight Arrow Connector 8">
            <a:extLst>
              <a:ext uri="{FF2B5EF4-FFF2-40B4-BE49-F238E27FC236}">
                <a16:creationId xmlns:a16="http://schemas.microsoft.com/office/drawing/2014/main" id="{16ACE3F0-959D-7089-2829-E675790801B7}"/>
              </a:ext>
            </a:extLst>
          </p:cNvPr>
          <p:cNvCxnSpPr>
            <a:cxnSpLocks/>
          </p:cNvCxnSpPr>
          <p:nvPr/>
        </p:nvCxnSpPr>
        <p:spPr>
          <a:xfrm>
            <a:off x="889310" y="3934572"/>
            <a:ext cx="571499" cy="455702"/>
          </a:xfrm>
          <a:prstGeom prst="straightConnector1">
            <a:avLst/>
          </a:prstGeom>
          <a:ln w="57150">
            <a:solidFill>
              <a:srgbClr val="13784B"/>
            </a:solidFill>
            <a:tailEnd type="triangle"/>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06EB6F6B-12D1-634E-9C7B-92ADAFD6A89E}"/>
              </a:ext>
            </a:extLst>
          </p:cNvPr>
          <p:cNvSpPr txBox="1"/>
          <p:nvPr/>
        </p:nvSpPr>
        <p:spPr>
          <a:xfrm>
            <a:off x="375326" y="4887877"/>
            <a:ext cx="11940499" cy="3108543"/>
          </a:xfrm>
          <a:prstGeom prst="rect">
            <a:avLst/>
          </a:prstGeom>
          <a:noFill/>
        </p:spPr>
        <p:txBody>
          <a:bodyPr wrap="square" rtlCol="0">
            <a:spAutoFit/>
          </a:bodyPr>
          <a:lstStyle/>
          <a:p>
            <a:r>
              <a:rPr lang="en-US" sz="2800" dirty="0">
                <a:solidFill>
                  <a:srgbClr val="000000"/>
                </a:solidFill>
              </a:rPr>
              <a:t>Information to include in the Justification Box:</a:t>
            </a:r>
          </a:p>
          <a:p>
            <a:pPr marL="742950" lvl="1" indent="-285750">
              <a:buFont typeface="Wingdings" panose="05000000000000000000" pitchFamily="2" charset="2"/>
              <a:buChar char="ü"/>
            </a:pPr>
            <a:r>
              <a:rPr lang="en-US" sz="2800" dirty="0">
                <a:solidFill>
                  <a:srgbClr val="000000"/>
                </a:solidFill>
              </a:rPr>
              <a:t>State in the sentence which </a:t>
            </a:r>
            <a:r>
              <a:rPr lang="en-US" sz="2800" dirty="0">
                <a:solidFill>
                  <a:srgbClr val="045594"/>
                </a:solidFill>
              </a:rPr>
              <a:t>funding phase </a:t>
            </a:r>
            <a:r>
              <a:rPr lang="en-US" sz="2800" dirty="0">
                <a:solidFill>
                  <a:srgbClr val="000000"/>
                </a:solidFill>
              </a:rPr>
              <a:t>is being discussed. </a:t>
            </a:r>
          </a:p>
          <a:p>
            <a:pPr marL="742950" lvl="1" indent="-285750">
              <a:buFont typeface="Wingdings" panose="05000000000000000000" pitchFamily="2" charset="2"/>
              <a:buChar char="ü"/>
            </a:pPr>
            <a:r>
              <a:rPr lang="en-US" sz="2800" dirty="0">
                <a:solidFill>
                  <a:srgbClr val="000000"/>
                </a:solidFill>
              </a:rPr>
              <a:t>If the estimate is needed but not available let the reader know the </a:t>
            </a:r>
            <a:r>
              <a:rPr lang="en-US" sz="2800" dirty="0">
                <a:solidFill>
                  <a:srgbClr val="045594"/>
                </a:solidFill>
              </a:rPr>
              <a:t>status of the estimate</a:t>
            </a:r>
            <a:r>
              <a:rPr lang="en-US" sz="2800" dirty="0">
                <a:solidFill>
                  <a:srgbClr val="000000"/>
                </a:solidFill>
              </a:rPr>
              <a:t>. </a:t>
            </a:r>
          </a:p>
          <a:p>
            <a:pPr marL="742950" lvl="1" indent="-285750">
              <a:buFont typeface="Wingdings" panose="05000000000000000000" pitchFamily="2" charset="2"/>
              <a:buChar char="ü"/>
            </a:pPr>
            <a:endParaRPr lang="en-US" sz="2800" dirty="0">
              <a:solidFill>
                <a:srgbClr val="000000"/>
              </a:solidFill>
            </a:endParaRPr>
          </a:p>
          <a:p>
            <a:pPr marL="742950" lvl="1" indent="-285750">
              <a:buFont typeface="Wingdings" panose="05000000000000000000" pitchFamily="2" charset="2"/>
              <a:buChar char="ü"/>
            </a:pPr>
            <a:endParaRPr lang="en-US" sz="2800" dirty="0">
              <a:solidFill>
                <a:srgbClr val="000000"/>
              </a:solidFill>
            </a:endParaRPr>
          </a:p>
          <a:p>
            <a:pPr lvl="1"/>
            <a:endParaRPr lang="en-US" sz="2800" dirty="0">
              <a:solidFill>
                <a:srgbClr val="000000"/>
              </a:solidFill>
            </a:endParaRPr>
          </a:p>
        </p:txBody>
      </p:sp>
      <p:pic>
        <p:nvPicPr>
          <p:cNvPr id="6" name="Picture 5">
            <a:extLst>
              <a:ext uri="{FF2B5EF4-FFF2-40B4-BE49-F238E27FC236}">
                <a16:creationId xmlns:a16="http://schemas.microsoft.com/office/drawing/2014/main" id="{AF9BBF42-60E8-1951-3ACB-5772B12BCDF7}"/>
              </a:ext>
            </a:extLst>
          </p:cNvPr>
          <p:cNvPicPr>
            <a:picLocks noChangeAspect="1"/>
          </p:cNvPicPr>
          <p:nvPr/>
        </p:nvPicPr>
        <p:blipFill>
          <a:blip r:embed="rId4"/>
          <a:stretch>
            <a:fillRect/>
          </a:stretch>
        </p:blipFill>
        <p:spPr>
          <a:xfrm>
            <a:off x="137201" y="4441257"/>
            <a:ext cx="8059275" cy="276264"/>
          </a:xfrm>
          <a:prstGeom prst="rect">
            <a:avLst/>
          </a:prstGeom>
        </p:spPr>
      </p:pic>
      <p:sp>
        <p:nvSpPr>
          <p:cNvPr id="28" name="Rectangle 27">
            <a:extLst>
              <a:ext uri="{FF2B5EF4-FFF2-40B4-BE49-F238E27FC236}">
                <a16:creationId xmlns:a16="http://schemas.microsoft.com/office/drawing/2014/main" id="{BD137802-6488-DDED-B0E9-E36346386476}"/>
              </a:ext>
            </a:extLst>
          </p:cNvPr>
          <p:cNvSpPr/>
          <p:nvPr/>
        </p:nvSpPr>
        <p:spPr>
          <a:xfrm>
            <a:off x="482810" y="4462719"/>
            <a:ext cx="1955999" cy="199886"/>
          </a:xfrm>
          <a:prstGeom prst="rect">
            <a:avLst/>
          </a:prstGeom>
          <a:solidFill>
            <a:srgbClr val="00B0F0">
              <a:alpha val="2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21">
            <a:extLst>
              <a:ext uri="{FF2B5EF4-FFF2-40B4-BE49-F238E27FC236}">
                <a16:creationId xmlns:a16="http://schemas.microsoft.com/office/drawing/2014/main" id="{7079DA22-87C4-7AB6-4B73-83EA3661F46F}"/>
              </a:ext>
            </a:extLst>
          </p:cNvPr>
          <p:cNvSpPr>
            <a:spLocks noGrp="1"/>
          </p:cNvSpPr>
          <p:nvPr>
            <p:ph type="title"/>
          </p:nvPr>
        </p:nvSpPr>
        <p:spPr>
          <a:xfrm>
            <a:off x="889310" y="501776"/>
            <a:ext cx="10413380" cy="800101"/>
          </a:xfrm>
        </p:spPr>
        <p:txBody>
          <a:bodyPr>
            <a:noAutofit/>
          </a:bodyPr>
          <a:lstStyle/>
          <a:p>
            <a:r>
              <a:rPr lang="en-US" sz="3200" b="1" dirty="0">
                <a:solidFill>
                  <a:srgbClr val="045594"/>
                </a:solidFill>
              </a:rPr>
              <a:t>Revisions to Programmed Costs: Justification Box </a:t>
            </a:r>
            <a:br>
              <a:rPr lang="en-US" sz="3200" b="1" dirty="0">
                <a:solidFill>
                  <a:srgbClr val="045594"/>
                </a:solidFill>
              </a:rPr>
            </a:br>
            <a:r>
              <a:rPr lang="en-US" sz="3200" b="1" dirty="0">
                <a:solidFill>
                  <a:srgbClr val="045594"/>
                </a:solidFill>
              </a:rPr>
              <a:t>Example 1 – ROW Cost</a:t>
            </a:r>
          </a:p>
        </p:txBody>
      </p:sp>
      <p:sp>
        <p:nvSpPr>
          <p:cNvPr id="2" name="Rectangle 1">
            <a:extLst>
              <a:ext uri="{FF2B5EF4-FFF2-40B4-BE49-F238E27FC236}">
                <a16:creationId xmlns:a16="http://schemas.microsoft.com/office/drawing/2014/main" id="{AF957BFE-D219-C83E-4A28-E47BA8F77117}"/>
              </a:ext>
            </a:extLst>
          </p:cNvPr>
          <p:cNvSpPr/>
          <p:nvPr/>
        </p:nvSpPr>
        <p:spPr>
          <a:xfrm>
            <a:off x="2547138" y="4462719"/>
            <a:ext cx="5539958" cy="254802"/>
          </a:xfrm>
          <a:prstGeom prst="rect">
            <a:avLst/>
          </a:prstGeom>
          <a:solidFill>
            <a:srgbClr val="00B0F0">
              <a:alpha val="2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573247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par>
                          <p:cTn id="9" fill="hold">
                            <p:stCondLst>
                              <p:cond delay="0"/>
                            </p:stCondLst>
                            <p:childTnLst>
                              <p:par>
                                <p:cTn id="10" presetID="42" presetClass="entr" presetSubtype="0" fill="hold" grpId="0" nodeType="after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1000"/>
                                        <p:tgtEl>
                                          <p:spTgt spid="28"/>
                                        </p:tgtEl>
                                      </p:cBhvr>
                                    </p:animEffect>
                                    <p:anim calcmode="lin" valueType="num">
                                      <p:cBhvr>
                                        <p:cTn id="13" dur="1000" fill="hold"/>
                                        <p:tgtEl>
                                          <p:spTgt spid="28"/>
                                        </p:tgtEl>
                                        <p:attrNameLst>
                                          <p:attrName>ppt_x</p:attrName>
                                        </p:attrNameLst>
                                      </p:cBhvr>
                                      <p:tavLst>
                                        <p:tav tm="0">
                                          <p:val>
                                            <p:strVal val="#ppt_x"/>
                                          </p:val>
                                        </p:tav>
                                        <p:tav tm="100000">
                                          <p:val>
                                            <p:strVal val="#ppt_x"/>
                                          </p:val>
                                        </p:tav>
                                      </p:tavLst>
                                    </p:anim>
                                    <p:anim calcmode="lin" valueType="num">
                                      <p:cBhvr>
                                        <p:cTn id="14" dur="1000" fill="hold"/>
                                        <p:tgtEl>
                                          <p:spTgt spid="28"/>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 presetClass="entr" presetSubtype="0" fill="hold" nodeType="afterEffect">
                                  <p:stCondLst>
                                    <p:cond delay="1000"/>
                                  </p:stCondLst>
                                  <p:childTnLst>
                                    <p:set>
                                      <p:cBhvr>
                                        <p:cTn id="17" dur="1" fill="hold">
                                          <p:stCondLst>
                                            <p:cond delay="0"/>
                                          </p:stCondLst>
                                        </p:cTn>
                                        <p:tgtEl>
                                          <p:spTgt spid="29">
                                            <p:txEl>
                                              <p:pRg st="1" end="1"/>
                                            </p:txEl>
                                          </p:spTgt>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1000"/>
                                        <p:tgtEl>
                                          <p:spTgt spid="2"/>
                                        </p:tgtEl>
                                      </p:cBhvr>
                                    </p:animEffect>
                                    <p:anim calcmode="lin" valueType="num">
                                      <p:cBhvr>
                                        <p:cTn id="23" dur="1000" fill="hold"/>
                                        <p:tgtEl>
                                          <p:spTgt spid="2"/>
                                        </p:tgtEl>
                                        <p:attrNameLst>
                                          <p:attrName>ppt_x</p:attrName>
                                        </p:attrNameLst>
                                      </p:cBhvr>
                                      <p:tavLst>
                                        <p:tav tm="0">
                                          <p:val>
                                            <p:strVal val="#ppt_x"/>
                                          </p:val>
                                        </p:tav>
                                        <p:tav tm="100000">
                                          <p:val>
                                            <p:strVal val="#ppt_x"/>
                                          </p:val>
                                        </p:tav>
                                      </p:tavLst>
                                    </p:anim>
                                    <p:anim calcmode="lin" valueType="num">
                                      <p:cBhvr>
                                        <p:cTn id="24" dur="1000" fill="hold"/>
                                        <p:tgtEl>
                                          <p:spTgt spid="2"/>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1" presetClass="entr" presetSubtype="0" fill="hold" nodeType="afterEffect">
                                  <p:stCondLst>
                                    <p:cond delay="1000"/>
                                  </p:stCondLst>
                                  <p:childTnLst>
                                    <p:set>
                                      <p:cBhvr>
                                        <p:cTn id="27" dur="1" fill="hold">
                                          <p:stCondLst>
                                            <p:cond delay="0"/>
                                          </p:stCondLst>
                                        </p:cTn>
                                        <p:tgtEl>
                                          <p:spTgt spid="2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5AD9CEF-FEA8-FC24-277B-B9F44A1CD4EC}"/>
              </a:ext>
            </a:extLst>
          </p:cNvPr>
          <p:cNvPicPr>
            <a:picLocks noChangeAspect="1"/>
          </p:cNvPicPr>
          <p:nvPr/>
        </p:nvPicPr>
        <p:blipFill>
          <a:blip r:embed="rId3"/>
          <a:stretch>
            <a:fillRect/>
          </a:stretch>
        </p:blipFill>
        <p:spPr>
          <a:xfrm>
            <a:off x="232305" y="4198808"/>
            <a:ext cx="9352989" cy="452004"/>
          </a:xfrm>
          <a:prstGeom prst="rect">
            <a:avLst/>
          </a:prstGeom>
        </p:spPr>
      </p:pic>
      <p:pic>
        <p:nvPicPr>
          <p:cNvPr id="4" name="Picture 3">
            <a:extLst>
              <a:ext uri="{FF2B5EF4-FFF2-40B4-BE49-F238E27FC236}">
                <a16:creationId xmlns:a16="http://schemas.microsoft.com/office/drawing/2014/main" id="{DEA99128-1AA8-8B70-D153-F3004A0399CB}"/>
              </a:ext>
            </a:extLst>
          </p:cNvPr>
          <p:cNvPicPr>
            <a:picLocks noChangeAspect="1"/>
          </p:cNvPicPr>
          <p:nvPr/>
        </p:nvPicPr>
        <p:blipFill>
          <a:blip r:embed="rId4"/>
          <a:stretch>
            <a:fillRect/>
          </a:stretch>
        </p:blipFill>
        <p:spPr>
          <a:xfrm>
            <a:off x="-14984" y="1453693"/>
            <a:ext cx="12174723" cy="2518908"/>
          </a:xfrm>
          <a:prstGeom prst="rect">
            <a:avLst/>
          </a:prstGeom>
        </p:spPr>
      </p:pic>
      <p:sp>
        <p:nvSpPr>
          <p:cNvPr id="5" name="TextBox 4">
            <a:extLst>
              <a:ext uri="{FF2B5EF4-FFF2-40B4-BE49-F238E27FC236}">
                <a16:creationId xmlns:a16="http://schemas.microsoft.com/office/drawing/2014/main" id="{49B6E128-77CF-9762-00AE-CFB9937AE3A6}"/>
              </a:ext>
            </a:extLst>
          </p:cNvPr>
          <p:cNvSpPr txBox="1"/>
          <p:nvPr/>
        </p:nvSpPr>
        <p:spPr>
          <a:xfrm>
            <a:off x="8234509" y="3531707"/>
            <a:ext cx="3925230" cy="369332"/>
          </a:xfrm>
          <a:prstGeom prst="rect">
            <a:avLst/>
          </a:prstGeom>
          <a:noFill/>
        </p:spPr>
        <p:txBody>
          <a:bodyPr wrap="square" rtlCol="0">
            <a:spAutoFit/>
          </a:bodyPr>
          <a:lstStyle/>
          <a:p>
            <a:r>
              <a:rPr lang="en-US" dirty="0"/>
              <a:t>Excerpt from PI 0019837 (Dec 2023)</a:t>
            </a:r>
          </a:p>
        </p:txBody>
      </p:sp>
      <p:cxnSp>
        <p:nvCxnSpPr>
          <p:cNvPr id="9" name="Straight Arrow Connector 8">
            <a:extLst>
              <a:ext uri="{FF2B5EF4-FFF2-40B4-BE49-F238E27FC236}">
                <a16:creationId xmlns:a16="http://schemas.microsoft.com/office/drawing/2014/main" id="{16ACE3F0-959D-7089-2829-E675790801B7}"/>
              </a:ext>
            </a:extLst>
          </p:cNvPr>
          <p:cNvCxnSpPr>
            <a:cxnSpLocks/>
          </p:cNvCxnSpPr>
          <p:nvPr/>
        </p:nvCxnSpPr>
        <p:spPr>
          <a:xfrm>
            <a:off x="5057775" y="1809750"/>
            <a:ext cx="1460591" cy="2427653"/>
          </a:xfrm>
          <a:prstGeom prst="straightConnector1">
            <a:avLst/>
          </a:prstGeom>
          <a:ln w="57150">
            <a:solidFill>
              <a:srgbClr val="13784B"/>
            </a:solidFill>
            <a:tailEnd type="triangle"/>
          </a:ln>
        </p:spPr>
        <p:style>
          <a:lnRef idx="1">
            <a:schemeClr val="accent1"/>
          </a:lnRef>
          <a:fillRef idx="0">
            <a:schemeClr val="accent1"/>
          </a:fillRef>
          <a:effectRef idx="0">
            <a:schemeClr val="accent1"/>
          </a:effectRef>
          <a:fontRef idx="minor">
            <a:schemeClr val="tx1"/>
          </a:fontRef>
        </p:style>
      </p:cxnSp>
      <p:sp>
        <p:nvSpPr>
          <p:cNvPr id="20" name="Rectangle 19">
            <a:extLst>
              <a:ext uri="{FF2B5EF4-FFF2-40B4-BE49-F238E27FC236}">
                <a16:creationId xmlns:a16="http://schemas.microsoft.com/office/drawing/2014/main" id="{D4D532C7-5198-6152-C1D4-2925157BE0BF}"/>
              </a:ext>
            </a:extLst>
          </p:cNvPr>
          <p:cNvSpPr/>
          <p:nvPr/>
        </p:nvSpPr>
        <p:spPr>
          <a:xfrm>
            <a:off x="6518366" y="4237403"/>
            <a:ext cx="2936707" cy="314748"/>
          </a:xfrm>
          <a:prstGeom prst="rect">
            <a:avLst/>
          </a:prstGeom>
          <a:solidFill>
            <a:srgbClr val="00B0F0">
              <a:alpha val="2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a:extLst>
              <a:ext uri="{FF2B5EF4-FFF2-40B4-BE49-F238E27FC236}">
                <a16:creationId xmlns:a16="http://schemas.microsoft.com/office/drawing/2014/main" id="{00E8074C-AEC8-927B-07F3-C6A7BB931691}"/>
              </a:ext>
            </a:extLst>
          </p:cNvPr>
          <p:cNvSpPr txBox="1"/>
          <p:nvPr/>
        </p:nvSpPr>
        <p:spPr>
          <a:xfrm>
            <a:off x="232305" y="4985927"/>
            <a:ext cx="10993244" cy="2246769"/>
          </a:xfrm>
          <a:prstGeom prst="rect">
            <a:avLst/>
          </a:prstGeom>
          <a:noFill/>
        </p:spPr>
        <p:txBody>
          <a:bodyPr wrap="square" rtlCol="0">
            <a:spAutoFit/>
          </a:bodyPr>
          <a:lstStyle/>
          <a:p>
            <a:r>
              <a:rPr lang="en-US" sz="2800" dirty="0">
                <a:solidFill>
                  <a:srgbClr val="000000"/>
                </a:solidFill>
              </a:rPr>
              <a:t>Information to include in the Justification Box:</a:t>
            </a:r>
          </a:p>
          <a:p>
            <a:pPr marL="742950" lvl="1" indent="-285750">
              <a:buFont typeface="Wingdings" panose="05000000000000000000" pitchFamily="2" charset="2"/>
              <a:buChar char="ü"/>
            </a:pPr>
            <a:r>
              <a:rPr lang="en-US" sz="2800" dirty="0">
                <a:solidFill>
                  <a:srgbClr val="000000"/>
                </a:solidFill>
              </a:rPr>
              <a:t>State if the revisions to cost are for an </a:t>
            </a:r>
            <a:r>
              <a:rPr lang="en-US" sz="2800" dirty="0">
                <a:solidFill>
                  <a:srgbClr val="045594"/>
                </a:solidFill>
              </a:rPr>
              <a:t>annual update </a:t>
            </a:r>
            <a:r>
              <a:rPr lang="en-US" sz="2800" dirty="0">
                <a:solidFill>
                  <a:srgbClr val="000000"/>
                </a:solidFill>
              </a:rPr>
              <a:t>or based on a </a:t>
            </a:r>
            <a:r>
              <a:rPr lang="en-US" sz="2800" dirty="0">
                <a:solidFill>
                  <a:srgbClr val="045594"/>
                </a:solidFill>
              </a:rPr>
              <a:t>milestone</a:t>
            </a:r>
            <a:r>
              <a:rPr lang="en-US" sz="2800" dirty="0">
                <a:solidFill>
                  <a:srgbClr val="000000"/>
                </a:solidFill>
              </a:rPr>
              <a:t> in the design development process.</a:t>
            </a:r>
          </a:p>
          <a:p>
            <a:pPr marL="742950" lvl="1" indent="-285750">
              <a:buFont typeface="Wingdings" panose="05000000000000000000" pitchFamily="2" charset="2"/>
              <a:buChar char="ü"/>
            </a:pPr>
            <a:endParaRPr lang="en-US" sz="2800" dirty="0">
              <a:solidFill>
                <a:srgbClr val="000000"/>
              </a:solidFill>
            </a:endParaRPr>
          </a:p>
          <a:p>
            <a:pPr lvl="1"/>
            <a:endParaRPr lang="en-US" sz="2800" dirty="0">
              <a:solidFill>
                <a:srgbClr val="000000"/>
              </a:solidFill>
            </a:endParaRPr>
          </a:p>
        </p:txBody>
      </p:sp>
      <p:sp>
        <p:nvSpPr>
          <p:cNvPr id="15" name="Title 21">
            <a:extLst>
              <a:ext uri="{FF2B5EF4-FFF2-40B4-BE49-F238E27FC236}">
                <a16:creationId xmlns:a16="http://schemas.microsoft.com/office/drawing/2014/main" id="{BBC5B185-9A48-6E94-B8F0-F58CABF67123}"/>
              </a:ext>
            </a:extLst>
          </p:cNvPr>
          <p:cNvSpPr>
            <a:spLocks noGrp="1"/>
          </p:cNvSpPr>
          <p:nvPr>
            <p:ph type="title"/>
          </p:nvPr>
        </p:nvSpPr>
        <p:spPr>
          <a:xfrm>
            <a:off x="889310" y="474369"/>
            <a:ext cx="10413380" cy="800101"/>
          </a:xfrm>
        </p:spPr>
        <p:txBody>
          <a:bodyPr>
            <a:noAutofit/>
          </a:bodyPr>
          <a:lstStyle/>
          <a:p>
            <a:r>
              <a:rPr lang="en-US" sz="3200" b="1" dirty="0">
                <a:solidFill>
                  <a:srgbClr val="045594"/>
                </a:solidFill>
              </a:rPr>
              <a:t>Revisions to Programmed Costs: Justification Box </a:t>
            </a:r>
            <a:br>
              <a:rPr lang="en-US" sz="3200" b="1" dirty="0">
                <a:solidFill>
                  <a:srgbClr val="045594"/>
                </a:solidFill>
              </a:rPr>
            </a:br>
            <a:r>
              <a:rPr lang="en-US" sz="3200" b="1" dirty="0">
                <a:solidFill>
                  <a:srgbClr val="045594"/>
                </a:solidFill>
              </a:rPr>
              <a:t>Example 2</a:t>
            </a:r>
          </a:p>
        </p:txBody>
      </p:sp>
    </p:spTree>
    <p:extLst>
      <p:ext uri="{BB962C8B-B14F-4D97-AF65-F5344CB8AC3E}">
        <p14:creationId xmlns:p14="http://schemas.microsoft.com/office/powerpoint/2010/main" val="8641159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par>
                          <p:cTn id="9" fill="hold">
                            <p:stCondLst>
                              <p:cond delay="0"/>
                            </p:stCondLst>
                            <p:childTnLst>
                              <p:par>
                                <p:cTn id="10" presetID="42" presetClass="entr" presetSubtype="0"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1000"/>
                                        <p:tgtEl>
                                          <p:spTgt spid="20"/>
                                        </p:tgtEl>
                                      </p:cBhvr>
                                    </p:animEffect>
                                    <p:anim calcmode="lin" valueType="num">
                                      <p:cBhvr>
                                        <p:cTn id="13" dur="1000" fill="hold"/>
                                        <p:tgtEl>
                                          <p:spTgt spid="20"/>
                                        </p:tgtEl>
                                        <p:attrNameLst>
                                          <p:attrName>ppt_x</p:attrName>
                                        </p:attrNameLst>
                                      </p:cBhvr>
                                      <p:tavLst>
                                        <p:tav tm="0">
                                          <p:val>
                                            <p:strVal val="#ppt_x"/>
                                          </p:val>
                                        </p:tav>
                                        <p:tav tm="100000">
                                          <p:val>
                                            <p:strVal val="#ppt_x"/>
                                          </p:val>
                                        </p:tav>
                                      </p:tavLst>
                                    </p:anim>
                                    <p:anim calcmode="lin" valueType="num">
                                      <p:cBhvr>
                                        <p:cTn id="14" dur="1000" fill="hold"/>
                                        <p:tgtEl>
                                          <p:spTgt spid="20"/>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 presetClass="entr" presetSubtype="0" fill="hold" nodeType="afterEffect">
                                  <p:stCondLst>
                                    <p:cond delay="1000"/>
                                  </p:stCondLst>
                                  <p:childTnLst>
                                    <p:set>
                                      <p:cBhvr>
                                        <p:cTn id="17" dur="1" fill="hold">
                                          <p:stCondLst>
                                            <p:cond delay="0"/>
                                          </p:stCondLst>
                                        </p:cTn>
                                        <p:tgtEl>
                                          <p:spTgt spid="2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 name="Title 21">
            <a:extLst>
              <a:ext uri="{FF2B5EF4-FFF2-40B4-BE49-F238E27FC236}">
                <a16:creationId xmlns:a16="http://schemas.microsoft.com/office/drawing/2014/main" id="{0B516920-E738-45DC-BB18-8DE3DBE570BF}"/>
              </a:ext>
            </a:extLst>
          </p:cNvPr>
          <p:cNvSpPr>
            <a:spLocks noGrp="1"/>
          </p:cNvSpPr>
          <p:nvPr>
            <p:ph type="title"/>
          </p:nvPr>
        </p:nvSpPr>
        <p:spPr>
          <a:xfrm>
            <a:off x="340218" y="632460"/>
            <a:ext cx="11114314" cy="800101"/>
          </a:xfrm>
          <a:solidFill>
            <a:srgbClr val="045594"/>
          </a:solidFill>
        </p:spPr>
        <p:txBody>
          <a:bodyPr>
            <a:normAutofit/>
          </a:bodyPr>
          <a:lstStyle/>
          <a:p>
            <a:pPr algn="ctr"/>
            <a:r>
              <a:rPr lang="en-US" sz="4000" b="1" dirty="0">
                <a:solidFill>
                  <a:srgbClr val="045594"/>
                </a:solidFill>
              </a:rPr>
              <a:t>Cost Estimate: Policy</a:t>
            </a:r>
          </a:p>
        </p:txBody>
      </p:sp>
      <p:sp>
        <p:nvSpPr>
          <p:cNvPr id="3" name="TextBox 2">
            <a:extLst>
              <a:ext uri="{FF2B5EF4-FFF2-40B4-BE49-F238E27FC236}">
                <a16:creationId xmlns:a16="http://schemas.microsoft.com/office/drawing/2014/main" id="{66A97C3C-D17C-3F39-6530-EEB8CD24E90B}"/>
              </a:ext>
            </a:extLst>
          </p:cNvPr>
          <p:cNvSpPr txBox="1"/>
          <p:nvPr/>
        </p:nvSpPr>
        <p:spPr>
          <a:xfrm>
            <a:off x="4087870" y="2111323"/>
            <a:ext cx="7366662" cy="4524315"/>
          </a:xfrm>
          <a:prstGeom prst="rect">
            <a:avLst/>
          </a:prstGeom>
          <a:noFill/>
        </p:spPr>
        <p:txBody>
          <a:bodyPr wrap="square" rtlCol="0">
            <a:spAutoFit/>
          </a:bodyPr>
          <a:lstStyle/>
          <a:p>
            <a:pPr marL="285750" indent="-285750">
              <a:buFont typeface="Arial" panose="020B0604020202020204" pitchFamily="34" charset="0"/>
              <a:buChar char="•"/>
            </a:pPr>
            <a:endParaRPr lang="en-US" sz="3200" dirty="0"/>
          </a:p>
          <a:p>
            <a:pPr marL="285750" indent="-285750">
              <a:buFont typeface="Arial" panose="020B0604020202020204" pitchFamily="34" charset="0"/>
              <a:buChar char="•"/>
            </a:pPr>
            <a:r>
              <a:rPr lang="en-US" sz="3200" dirty="0">
                <a:solidFill>
                  <a:srgbClr val="000000"/>
                </a:solidFill>
              </a:rPr>
              <a:t>If a project has a funding phase that is not authorized, it must be updated.</a:t>
            </a:r>
          </a:p>
          <a:p>
            <a:endParaRPr lang="en-US" sz="3200" dirty="0">
              <a:solidFill>
                <a:srgbClr val="000000"/>
              </a:solidFill>
            </a:endParaRPr>
          </a:p>
          <a:p>
            <a:r>
              <a:rPr lang="en-US" sz="3200" dirty="0">
                <a:solidFill>
                  <a:srgbClr val="000000"/>
                </a:solidFill>
              </a:rPr>
              <a:t>  Funding phases may include:</a:t>
            </a:r>
          </a:p>
          <a:p>
            <a:pPr marL="742950" lvl="1" indent="-285750">
              <a:buFont typeface="Arial" panose="020B0604020202020204" pitchFamily="34" charset="0"/>
              <a:buChar char="•"/>
            </a:pPr>
            <a:r>
              <a:rPr lang="en-US" sz="3200" dirty="0">
                <a:solidFill>
                  <a:srgbClr val="000000"/>
                </a:solidFill>
              </a:rPr>
              <a:t>ROW</a:t>
            </a:r>
          </a:p>
          <a:p>
            <a:pPr marL="742950" lvl="1" indent="-285750">
              <a:buFont typeface="Arial" panose="020B0604020202020204" pitchFamily="34" charset="0"/>
              <a:buChar char="•"/>
            </a:pPr>
            <a:r>
              <a:rPr lang="en-US" sz="3200" dirty="0">
                <a:solidFill>
                  <a:srgbClr val="000000"/>
                </a:solidFill>
              </a:rPr>
              <a:t>UTL</a:t>
            </a:r>
          </a:p>
          <a:p>
            <a:pPr marL="742950" lvl="1" indent="-285750">
              <a:buFont typeface="Arial" panose="020B0604020202020204" pitchFamily="34" charset="0"/>
              <a:buChar char="•"/>
            </a:pPr>
            <a:r>
              <a:rPr lang="en-US" sz="3200" dirty="0">
                <a:solidFill>
                  <a:srgbClr val="000000"/>
                </a:solidFill>
              </a:rPr>
              <a:t>CST</a:t>
            </a:r>
          </a:p>
          <a:p>
            <a:pPr marL="742950" lvl="1" indent="-285750">
              <a:buFont typeface="Arial" panose="020B0604020202020204" pitchFamily="34" charset="0"/>
              <a:buChar char="•"/>
            </a:pPr>
            <a:endParaRPr lang="en-US" sz="3200" dirty="0"/>
          </a:p>
        </p:txBody>
      </p:sp>
      <p:sp>
        <p:nvSpPr>
          <p:cNvPr id="2" name="TextBox 1">
            <a:extLst>
              <a:ext uri="{FF2B5EF4-FFF2-40B4-BE49-F238E27FC236}">
                <a16:creationId xmlns:a16="http://schemas.microsoft.com/office/drawing/2014/main" id="{0FADE551-7213-8A0E-0E28-A791C74B0C90}"/>
              </a:ext>
            </a:extLst>
          </p:cNvPr>
          <p:cNvSpPr txBox="1"/>
          <p:nvPr/>
        </p:nvSpPr>
        <p:spPr>
          <a:xfrm>
            <a:off x="8613542" y="6225540"/>
            <a:ext cx="3300761" cy="523220"/>
          </a:xfrm>
          <a:prstGeom prst="rect">
            <a:avLst/>
          </a:prstGeom>
          <a:noFill/>
        </p:spPr>
        <p:txBody>
          <a:bodyPr wrap="square" rtlCol="0">
            <a:spAutoFit/>
          </a:bodyPr>
          <a:lstStyle/>
          <a:p>
            <a:r>
              <a:rPr lang="en-US" sz="2800" dirty="0"/>
              <a:t>PDP section 6.4.14</a:t>
            </a:r>
          </a:p>
        </p:txBody>
      </p:sp>
      <p:grpSp>
        <p:nvGrpSpPr>
          <p:cNvPr id="7" name="Group 6">
            <a:extLst>
              <a:ext uri="{FF2B5EF4-FFF2-40B4-BE49-F238E27FC236}">
                <a16:creationId xmlns:a16="http://schemas.microsoft.com/office/drawing/2014/main" id="{227900BF-36E8-C12C-A34E-3C36564C84E8}"/>
              </a:ext>
            </a:extLst>
          </p:cNvPr>
          <p:cNvGrpSpPr/>
          <p:nvPr/>
        </p:nvGrpSpPr>
        <p:grpSpPr>
          <a:xfrm>
            <a:off x="1233808" y="2561932"/>
            <a:ext cx="2344651" cy="4638968"/>
            <a:chOff x="1362328" y="2219032"/>
            <a:chExt cx="2344651" cy="4638968"/>
          </a:xfrm>
        </p:grpSpPr>
        <p:sp>
          <p:nvSpPr>
            <p:cNvPr id="8" name="TextBox 7">
              <a:extLst>
                <a:ext uri="{FF2B5EF4-FFF2-40B4-BE49-F238E27FC236}">
                  <a16:creationId xmlns:a16="http://schemas.microsoft.com/office/drawing/2014/main" id="{C7FD4323-0F07-F3C8-61B1-663B21C347D9}"/>
                </a:ext>
              </a:extLst>
            </p:cNvPr>
            <p:cNvSpPr txBox="1"/>
            <p:nvPr/>
          </p:nvSpPr>
          <p:spPr>
            <a:xfrm>
              <a:off x="1362328" y="4303455"/>
              <a:ext cx="2344651" cy="2554545"/>
            </a:xfrm>
            <a:prstGeom prst="rect">
              <a:avLst/>
            </a:prstGeom>
            <a:noFill/>
          </p:spPr>
          <p:txBody>
            <a:bodyPr wrap="square" rtlCol="0">
              <a:spAutoFit/>
            </a:bodyPr>
            <a:lstStyle/>
            <a:p>
              <a:r>
                <a:rPr lang="en-US" sz="4000" dirty="0">
                  <a:solidFill>
                    <a:srgbClr val="13784B"/>
                  </a:solidFill>
                </a:rPr>
                <a:t>Required </a:t>
              </a:r>
              <a:r>
                <a:rPr lang="en-US" sz="4000" b="1" dirty="0">
                  <a:solidFill>
                    <a:srgbClr val="13784B"/>
                  </a:solidFill>
                </a:rPr>
                <a:t>Annually</a:t>
              </a:r>
              <a:endParaRPr lang="en-US" sz="4000" dirty="0">
                <a:solidFill>
                  <a:srgbClr val="13784B"/>
                </a:solidFill>
              </a:endParaRPr>
            </a:p>
            <a:p>
              <a:pPr marL="285750" indent="-285750">
                <a:buFont typeface="Arial" panose="020B0604020202020204" pitchFamily="34" charset="0"/>
                <a:buChar char="•"/>
              </a:pPr>
              <a:endParaRPr lang="en-US" sz="4000" dirty="0">
                <a:solidFill>
                  <a:srgbClr val="13784B"/>
                </a:solidFill>
              </a:endParaRPr>
            </a:p>
            <a:p>
              <a:pPr marL="742950" lvl="1" indent="-285750">
                <a:buFont typeface="Arial" panose="020B0604020202020204" pitchFamily="34" charset="0"/>
                <a:buChar char="•"/>
              </a:pPr>
              <a:endParaRPr lang="en-US" sz="4000" dirty="0">
                <a:solidFill>
                  <a:srgbClr val="13784B"/>
                </a:solidFill>
              </a:endParaRPr>
            </a:p>
          </p:txBody>
        </p:sp>
        <p:sp>
          <p:nvSpPr>
            <p:cNvPr id="6" name="Rectangle: Rounded Corners 5">
              <a:extLst>
                <a:ext uri="{FF2B5EF4-FFF2-40B4-BE49-F238E27FC236}">
                  <a16:creationId xmlns:a16="http://schemas.microsoft.com/office/drawing/2014/main" id="{8CE7D556-260C-8CAA-A0E6-F933DAD3E2F3}"/>
                </a:ext>
              </a:extLst>
            </p:cNvPr>
            <p:cNvSpPr/>
            <p:nvPr/>
          </p:nvSpPr>
          <p:spPr>
            <a:xfrm>
              <a:off x="1394209" y="2219032"/>
              <a:ext cx="2187941" cy="1908227"/>
            </a:xfrm>
            <a:prstGeom prst="roundRect">
              <a:avLst/>
            </a:prstGeom>
            <a:solidFill>
              <a:srgbClr val="13784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descr="Daily calendar with solid fill">
              <a:extLst>
                <a:ext uri="{FF2B5EF4-FFF2-40B4-BE49-F238E27FC236}">
                  <a16:creationId xmlns:a16="http://schemas.microsoft.com/office/drawing/2014/main" id="{D7C0042D-6C1C-8B78-F323-FCF5ABEB855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534066" y="2219032"/>
              <a:ext cx="1792023" cy="1792023"/>
            </a:xfrm>
            <a:prstGeom prst="rect">
              <a:avLst/>
            </a:prstGeom>
          </p:spPr>
        </p:pic>
      </p:grpSp>
    </p:spTree>
    <p:extLst>
      <p:ext uri="{BB962C8B-B14F-4D97-AF65-F5344CB8AC3E}">
        <p14:creationId xmlns:p14="http://schemas.microsoft.com/office/powerpoint/2010/main" val="3316284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childTnLst>
                                </p:cTn>
                              </p:par>
                            </p:childTnLst>
                          </p:cTn>
                        </p:par>
                        <p:par>
                          <p:cTn id="18" fill="hold">
                            <p:stCondLst>
                              <p:cond delay="0"/>
                            </p:stCondLst>
                            <p:childTnLst>
                              <p:par>
                                <p:cTn id="19" presetID="1" presetClass="entr" presetSubtype="0" fill="hold" nodeType="afterEffect">
                                  <p:stCondLst>
                                    <p:cond delay="125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childTnLst>
                          </p:cTn>
                        </p:par>
                        <p:par>
                          <p:cTn id="21" fill="hold">
                            <p:stCondLst>
                              <p:cond delay="1250"/>
                            </p:stCondLst>
                            <p:childTnLst>
                              <p:par>
                                <p:cTn id="22" presetID="1" presetClass="entr" presetSubtype="0" fill="hold" nodeType="afterEffect">
                                  <p:stCondLst>
                                    <p:cond delay="1250"/>
                                  </p:stCondLst>
                                  <p:childTnLst>
                                    <p:set>
                                      <p:cBhvr>
                                        <p:cTn id="23" dur="1" fill="hold">
                                          <p:stCondLst>
                                            <p:cond delay="0"/>
                                          </p:stCondLst>
                                        </p:cTn>
                                        <p:tgtEl>
                                          <p:spTgt spid="3">
                                            <p:txEl>
                                              <p:pRg st="5" end="5"/>
                                            </p:txEl>
                                          </p:spTgt>
                                        </p:tgtEl>
                                        <p:attrNameLst>
                                          <p:attrName>style.visibility</p:attrName>
                                        </p:attrNameLst>
                                      </p:cBhvr>
                                      <p:to>
                                        <p:strVal val="visible"/>
                                      </p:to>
                                    </p:set>
                                  </p:childTnLst>
                                </p:cTn>
                              </p:par>
                            </p:childTnLst>
                          </p:cTn>
                        </p:par>
                        <p:par>
                          <p:cTn id="24" fill="hold">
                            <p:stCondLst>
                              <p:cond delay="2500"/>
                            </p:stCondLst>
                            <p:childTnLst>
                              <p:par>
                                <p:cTn id="25" presetID="1" presetClass="entr" presetSubtype="0" fill="hold" nodeType="afterEffect">
                                  <p:stCondLst>
                                    <p:cond delay="125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E3F9E396-8B45-9370-0EB2-B0AEE22416BD}"/>
              </a:ext>
            </a:extLst>
          </p:cNvPr>
          <p:cNvPicPr>
            <a:picLocks noChangeAspect="1"/>
          </p:cNvPicPr>
          <p:nvPr/>
        </p:nvPicPr>
        <p:blipFill>
          <a:blip r:embed="rId3"/>
          <a:stretch>
            <a:fillRect/>
          </a:stretch>
        </p:blipFill>
        <p:spPr>
          <a:xfrm>
            <a:off x="124215" y="1281117"/>
            <a:ext cx="11943568" cy="2471083"/>
          </a:xfrm>
          <a:prstGeom prst="rect">
            <a:avLst/>
          </a:prstGeom>
        </p:spPr>
      </p:pic>
      <p:sp>
        <p:nvSpPr>
          <p:cNvPr id="23" name="TextBox 22">
            <a:extLst>
              <a:ext uri="{FF2B5EF4-FFF2-40B4-BE49-F238E27FC236}">
                <a16:creationId xmlns:a16="http://schemas.microsoft.com/office/drawing/2014/main" id="{00E8074C-AEC8-927B-07F3-C6A7BB931691}"/>
              </a:ext>
            </a:extLst>
          </p:cNvPr>
          <p:cNvSpPr txBox="1"/>
          <p:nvPr/>
        </p:nvSpPr>
        <p:spPr>
          <a:xfrm>
            <a:off x="318363" y="5021146"/>
            <a:ext cx="11029597" cy="3539430"/>
          </a:xfrm>
          <a:prstGeom prst="rect">
            <a:avLst/>
          </a:prstGeom>
          <a:noFill/>
        </p:spPr>
        <p:txBody>
          <a:bodyPr wrap="square" rtlCol="0">
            <a:spAutoFit/>
          </a:bodyPr>
          <a:lstStyle/>
          <a:p>
            <a:r>
              <a:rPr lang="en-US" sz="2800" dirty="0">
                <a:solidFill>
                  <a:srgbClr val="000000"/>
                </a:solidFill>
              </a:rPr>
              <a:t>Information to include in the Justification Box:</a:t>
            </a:r>
          </a:p>
          <a:p>
            <a:pPr marL="742950" lvl="1" indent="-285750">
              <a:buFont typeface="Wingdings" panose="05000000000000000000" pitchFamily="2" charset="2"/>
              <a:buChar char="ü"/>
            </a:pPr>
            <a:r>
              <a:rPr lang="en-US" sz="2800" dirty="0">
                <a:solidFill>
                  <a:srgbClr val="000000"/>
                </a:solidFill>
              </a:rPr>
              <a:t>State in the sentence which </a:t>
            </a:r>
            <a:r>
              <a:rPr lang="en-US" sz="2800" dirty="0">
                <a:solidFill>
                  <a:srgbClr val="045594"/>
                </a:solidFill>
              </a:rPr>
              <a:t>funding phase </a:t>
            </a:r>
            <a:r>
              <a:rPr lang="en-US" sz="2800" dirty="0">
                <a:solidFill>
                  <a:srgbClr val="000000"/>
                </a:solidFill>
              </a:rPr>
              <a:t>is being discussed.</a:t>
            </a:r>
          </a:p>
          <a:p>
            <a:pPr marL="742950" lvl="1" indent="-285750">
              <a:buFont typeface="Wingdings" panose="05000000000000000000" pitchFamily="2" charset="2"/>
              <a:buChar char="ü"/>
            </a:pPr>
            <a:r>
              <a:rPr lang="en-US" sz="2800" dirty="0">
                <a:solidFill>
                  <a:srgbClr val="000000"/>
                </a:solidFill>
              </a:rPr>
              <a:t>State the </a:t>
            </a:r>
            <a:r>
              <a:rPr lang="en-US" sz="2800" dirty="0">
                <a:solidFill>
                  <a:srgbClr val="045594"/>
                </a:solidFill>
              </a:rPr>
              <a:t>% of cost increase or decrease </a:t>
            </a:r>
            <a:r>
              <a:rPr lang="en-US" sz="2800" dirty="0">
                <a:solidFill>
                  <a:srgbClr val="000000"/>
                </a:solidFill>
              </a:rPr>
              <a:t>for that funding phase.</a:t>
            </a:r>
          </a:p>
          <a:p>
            <a:pPr marL="742950" lvl="1" indent="-285750">
              <a:buFont typeface="Wingdings" panose="05000000000000000000" pitchFamily="2" charset="2"/>
              <a:buChar char="ü"/>
            </a:pPr>
            <a:r>
              <a:rPr lang="en-US" sz="2800" dirty="0">
                <a:solidFill>
                  <a:srgbClr val="000000"/>
                </a:solidFill>
              </a:rPr>
              <a:t>State the </a:t>
            </a:r>
            <a:r>
              <a:rPr lang="en-US" sz="2800" dirty="0">
                <a:solidFill>
                  <a:srgbClr val="045594"/>
                </a:solidFill>
              </a:rPr>
              <a:t>reason</a:t>
            </a:r>
            <a:r>
              <a:rPr lang="en-US" sz="2800" dirty="0">
                <a:solidFill>
                  <a:srgbClr val="000000"/>
                </a:solidFill>
              </a:rPr>
              <a:t> why the cost has changed for that phase.</a:t>
            </a:r>
          </a:p>
          <a:p>
            <a:pPr marL="742950" lvl="1" indent="-285750">
              <a:buFont typeface="Wingdings" panose="05000000000000000000" pitchFamily="2" charset="2"/>
              <a:buChar char="ü"/>
            </a:pPr>
            <a:endParaRPr lang="en-US" sz="2800" dirty="0">
              <a:solidFill>
                <a:srgbClr val="000000"/>
              </a:solidFill>
            </a:endParaRPr>
          </a:p>
          <a:p>
            <a:pPr marL="742950" lvl="1" indent="-285750">
              <a:buFont typeface="Wingdings" panose="05000000000000000000" pitchFamily="2" charset="2"/>
              <a:buChar char="ü"/>
            </a:pPr>
            <a:endParaRPr lang="en-US" sz="2800" dirty="0">
              <a:solidFill>
                <a:srgbClr val="000000"/>
              </a:solidFill>
            </a:endParaRPr>
          </a:p>
          <a:p>
            <a:pPr marL="742950" lvl="1" indent="-285750">
              <a:buFont typeface="Wingdings" panose="05000000000000000000" pitchFamily="2" charset="2"/>
              <a:buChar char="ü"/>
            </a:pPr>
            <a:endParaRPr lang="en-US" sz="2800" dirty="0">
              <a:solidFill>
                <a:srgbClr val="000000"/>
              </a:solidFill>
            </a:endParaRPr>
          </a:p>
          <a:p>
            <a:pPr lvl="1"/>
            <a:endParaRPr lang="en-US" sz="2800" dirty="0">
              <a:solidFill>
                <a:srgbClr val="000000"/>
              </a:solidFill>
            </a:endParaRPr>
          </a:p>
        </p:txBody>
      </p:sp>
      <p:sp>
        <p:nvSpPr>
          <p:cNvPr id="19" name="Title 21">
            <a:extLst>
              <a:ext uri="{FF2B5EF4-FFF2-40B4-BE49-F238E27FC236}">
                <a16:creationId xmlns:a16="http://schemas.microsoft.com/office/drawing/2014/main" id="{1B8FC656-26BA-56B9-044F-23AAEB57DDD5}"/>
              </a:ext>
            </a:extLst>
          </p:cNvPr>
          <p:cNvSpPr>
            <a:spLocks noGrp="1"/>
          </p:cNvSpPr>
          <p:nvPr>
            <p:ph type="title"/>
          </p:nvPr>
        </p:nvSpPr>
        <p:spPr>
          <a:xfrm>
            <a:off x="889310" y="408591"/>
            <a:ext cx="10413380" cy="800101"/>
          </a:xfrm>
        </p:spPr>
        <p:txBody>
          <a:bodyPr>
            <a:noAutofit/>
          </a:bodyPr>
          <a:lstStyle/>
          <a:p>
            <a:r>
              <a:rPr lang="en-US" sz="3200" b="1" dirty="0"/>
              <a:t>Revisions to Programmed Costs: Justification Box </a:t>
            </a:r>
            <a:br>
              <a:rPr lang="en-US" sz="3200" b="1" dirty="0"/>
            </a:br>
            <a:r>
              <a:rPr lang="en-US" sz="3200" b="1" dirty="0"/>
              <a:t>Example 2 – CST Cost</a:t>
            </a:r>
          </a:p>
        </p:txBody>
      </p:sp>
      <p:sp>
        <p:nvSpPr>
          <p:cNvPr id="2" name="TextBox 1">
            <a:extLst>
              <a:ext uri="{FF2B5EF4-FFF2-40B4-BE49-F238E27FC236}">
                <a16:creationId xmlns:a16="http://schemas.microsoft.com/office/drawing/2014/main" id="{DABFD732-DE3C-578F-9EA6-B9B3D3827F7A}"/>
              </a:ext>
            </a:extLst>
          </p:cNvPr>
          <p:cNvSpPr txBox="1"/>
          <p:nvPr/>
        </p:nvSpPr>
        <p:spPr>
          <a:xfrm>
            <a:off x="8121941" y="3361001"/>
            <a:ext cx="3925230" cy="369332"/>
          </a:xfrm>
          <a:prstGeom prst="rect">
            <a:avLst/>
          </a:prstGeom>
          <a:noFill/>
        </p:spPr>
        <p:txBody>
          <a:bodyPr wrap="square" rtlCol="0">
            <a:spAutoFit/>
          </a:bodyPr>
          <a:lstStyle/>
          <a:p>
            <a:r>
              <a:rPr lang="en-US" dirty="0"/>
              <a:t>Excerpt from PI 0019837 (Dec 2023)</a:t>
            </a:r>
          </a:p>
        </p:txBody>
      </p:sp>
      <p:pic>
        <p:nvPicPr>
          <p:cNvPr id="11" name="Picture 10">
            <a:extLst>
              <a:ext uri="{FF2B5EF4-FFF2-40B4-BE49-F238E27FC236}">
                <a16:creationId xmlns:a16="http://schemas.microsoft.com/office/drawing/2014/main" id="{4C09C02D-6E5B-2E51-6AAE-4B5EBB724EF2}"/>
              </a:ext>
            </a:extLst>
          </p:cNvPr>
          <p:cNvPicPr>
            <a:picLocks noChangeAspect="1"/>
          </p:cNvPicPr>
          <p:nvPr/>
        </p:nvPicPr>
        <p:blipFill>
          <a:blip r:embed="rId4"/>
          <a:stretch>
            <a:fillRect/>
          </a:stretch>
        </p:blipFill>
        <p:spPr>
          <a:xfrm>
            <a:off x="202438" y="3816729"/>
            <a:ext cx="11844733" cy="282018"/>
          </a:xfrm>
          <a:prstGeom prst="rect">
            <a:avLst/>
          </a:prstGeom>
        </p:spPr>
      </p:pic>
      <p:pic>
        <p:nvPicPr>
          <p:cNvPr id="18" name="Picture 17">
            <a:extLst>
              <a:ext uri="{FF2B5EF4-FFF2-40B4-BE49-F238E27FC236}">
                <a16:creationId xmlns:a16="http://schemas.microsoft.com/office/drawing/2014/main" id="{E1385C3E-14F6-8708-C0AA-BED02F23AC4D}"/>
              </a:ext>
            </a:extLst>
          </p:cNvPr>
          <p:cNvPicPr>
            <a:picLocks noChangeAspect="1"/>
          </p:cNvPicPr>
          <p:nvPr/>
        </p:nvPicPr>
        <p:blipFill>
          <a:blip r:embed="rId5"/>
          <a:stretch>
            <a:fillRect/>
          </a:stretch>
        </p:blipFill>
        <p:spPr>
          <a:xfrm>
            <a:off x="294327" y="4149929"/>
            <a:ext cx="1675918" cy="262219"/>
          </a:xfrm>
          <a:prstGeom prst="rect">
            <a:avLst/>
          </a:prstGeom>
        </p:spPr>
      </p:pic>
      <p:pic>
        <p:nvPicPr>
          <p:cNvPr id="22" name="Picture 21">
            <a:extLst>
              <a:ext uri="{FF2B5EF4-FFF2-40B4-BE49-F238E27FC236}">
                <a16:creationId xmlns:a16="http://schemas.microsoft.com/office/drawing/2014/main" id="{05660EC9-ACAA-DFA0-B094-2C4F6570A0BE}"/>
              </a:ext>
            </a:extLst>
          </p:cNvPr>
          <p:cNvPicPr>
            <a:picLocks noChangeAspect="1"/>
          </p:cNvPicPr>
          <p:nvPr/>
        </p:nvPicPr>
        <p:blipFill>
          <a:blip r:embed="rId6"/>
          <a:stretch>
            <a:fillRect/>
          </a:stretch>
        </p:blipFill>
        <p:spPr>
          <a:xfrm>
            <a:off x="1970245" y="4150199"/>
            <a:ext cx="9698296" cy="312428"/>
          </a:xfrm>
          <a:prstGeom prst="rect">
            <a:avLst/>
          </a:prstGeom>
        </p:spPr>
      </p:pic>
      <p:pic>
        <p:nvPicPr>
          <p:cNvPr id="25" name="Picture 24">
            <a:extLst>
              <a:ext uri="{FF2B5EF4-FFF2-40B4-BE49-F238E27FC236}">
                <a16:creationId xmlns:a16="http://schemas.microsoft.com/office/drawing/2014/main" id="{85467BBC-CA1E-6398-40F1-E598639CE4AD}"/>
              </a:ext>
            </a:extLst>
          </p:cNvPr>
          <p:cNvPicPr>
            <a:picLocks noChangeAspect="1"/>
          </p:cNvPicPr>
          <p:nvPr/>
        </p:nvPicPr>
        <p:blipFill>
          <a:blip r:embed="rId7"/>
          <a:stretch>
            <a:fillRect/>
          </a:stretch>
        </p:blipFill>
        <p:spPr>
          <a:xfrm>
            <a:off x="202438" y="4493202"/>
            <a:ext cx="5647193" cy="254861"/>
          </a:xfrm>
          <a:prstGeom prst="rect">
            <a:avLst/>
          </a:prstGeom>
        </p:spPr>
      </p:pic>
      <p:pic>
        <p:nvPicPr>
          <p:cNvPr id="27" name="Picture 26">
            <a:extLst>
              <a:ext uri="{FF2B5EF4-FFF2-40B4-BE49-F238E27FC236}">
                <a16:creationId xmlns:a16="http://schemas.microsoft.com/office/drawing/2014/main" id="{7DD995D7-C2FF-A76D-6C90-11D405412C7E}"/>
              </a:ext>
            </a:extLst>
          </p:cNvPr>
          <p:cNvPicPr>
            <a:picLocks noChangeAspect="1"/>
          </p:cNvPicPr>
          <p:nvPr/>
        </p:nvPicPr>
        <p:blipFill>
          <a:blip r:embed="rId8"/>
          <a:stretch>
            <a:fillRect/>
          </a:stretch>
        </p:blipFill>
        <p:spPr>
          <a:xfrm>
            <a:off x="5769234" y="4505297"/>
            <a:ext cx="4509470" cy="254453"/>
          </a:xfrm>
          <a:prstGeom prst="rect">
            <a:avLst/>
          </a:prstGeom>
        </p:spPr>
      </p:pic>
      <p:pic>
        <p:nvPicPr>
          <p:cNvPr id="29" name="Picture 28">
            <a:extLst>
              <a:ext uri="{FF2B5EF4-FFF2-40B4-BE49-F238E27FC236}">
                <a16:creationId xmlns:a16="http://schemas.microsoft.com/office/drawing/2014/main" id="{86B62D93-24E4-C9E7-4729-8E15133DC649}"/>
              </a:ext>
            </a:extLst>
          </p:cNvPr>
          <p:cNvPicPr>
            <a:picLocks noChangeAspect="1"/>
          </p:cNvPicPr>
          <p:nvPr/>
        </p:nvPicPr>
        <p:blipFill>
          <a:blip r:embed="rId9"/>
          <a:stretch>
            <a:fillRect/>
          </a:stretch>
        </p:blipFill>
        <p:spPr>
          <a:xfrm>
            <a:off x="169291" y="4767589"/>
            <a:ext cx="11133593" cy="310392"/>
          </a:xfrm>
          <a:prstGeom prst="rect">
            <a:avLst/>
          </a:prstGeom>
        </p:spPr>
      </p:pic>
      <p:cxnSp>
        <p:nvCxnSpPr>
          <p:cNvPr id="9" name="Straight Arrow Connector 8">
            <a:extLst>
              <a:ext uri="{FF2B5EF4-FFF2-40B4-BE49-F238E27FC236}">
                <a16:creationId xmlns:a16="http://schemas.microsoft.com/office/drawing/2014/main" id="{16ACE3F0-959D-7089-2829-E675790801B7}"/>
              </a:ext>
            </a:extLst>
          </p:cNvPr>
          <p:cNvCxnSpPr>
            <a:cxnSpLocks/>
          </p:cNvCxnSpPr>
          <p:nvPr/>
        </p:nvCxnSpPr>
        <p:spPr>
          <a:xfrm>
            <a:off x="1177290" y="1956584"/>
            <a:ext cx="1166490" cy="1867603"/>
          </a:xfrm>
          <a:prstGeom prst="straightConnector1">
            <a:avLst/>
          </a:prstGeom>
          <a:ln w="57150">
            <a:solidFill>
              <a:srgbClr val="13784B"/>
            </a:solidFill>
            <a:tailEnd type="triangle"/>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D17CA8E8-3C42-8BB5-D86E-EAD861AAB29C}"/>
              </a:ext>
            </a:extLst>
          </p:cNvPr>
          <p:cNvSpPr/>
          <p:nvPr/>
        </p:nvSpPr>
        <p:spPr>
          <a:xfrm>
            <a:off x="2304551" y="3863356"/>
            <a:ext cx="1797032" cy="223399"/>
          </a:xfrm>
          <a:prstGeom prst="rect">
            <a:avLst/>
          </a:prstGeom>
          <a:solidFill>
            <a:srgbClr val="00B0F0">
              <a:alpha val="2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FA4E8429-FD3A-4559-8012-C126979CFDE5}"/>
              </a:ext>
            </a:extLst>
          </p:cNvPr>
          <p:cNvSpPr/>
          <p:nvPr/>
        </p:nvSpPr>
        <p:spPr>
          <a:xfrm>
            <a:off x="459223" y="3824187"/>
            <a:ext cx="1884557" cy="238786"/>
          </a:xfrm>
          <a:prstGeom prst="rect">
            <a:avLst/>
          </a:prstGeom>
          <a:solidFill>
            <a:srgbClr val="00B0F0">
              <a:alpha val="2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79AE8F90-D4C1-DF74-CC56-87067AD237FA}"/>
              </a:ext>
            </a:extLst>
          </p:cNvPr>
          <p:cNvSpPr/>
          <p:nvPr/>
        </p:nvSpPr>
        <p:spPr>
          <a:xfrm>
            <a:off x="4051515" y="3824926"/>
            <a:ext cx="7837708" cy="238048"/>
          </a:xfrm>
          <a:prstGeom prst="rect">
            <a:avLst/>
          </a:prstGeom>
          <a:solidFill>
            <a:srgbClr val="00B0F0">
              <a:alpha val="2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a:extLst>
              <a:ext uri="{FF2B5EF4-FFF2-40B4-BE49-F238E27FC236}">
                <a16:creationId xmlns:a16="http://schemas.microsoft.com/office/drawing/2014/main" id="{5C0E4D4F-F850-9A18-6328-83AFF5043D6E}"/>
              </a:ext>
            </a:extLst>
          </p:cNvPr>
          <p:cNvSpPr/>
          <p:nvPr/>
        </p:nvSpPr>
        <p:spPr>
          <a:xfrm>
            <a:off x="78223" y="4112920"/>
            <a:ext cx="11590318" cy="263313"/>
          </a:xfrm>
          <a:prstGeom prst="rect">
            <a:avLst/>
          </a:prstGeom>
          <a:solidFill>
            <a:srgbClr val="00B0F0">
              <a:alpha val="2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ectangle 30">
            <a:extLst>
              <a:ext uri="{FF2B5EF4-FFF2-40B4-BE49-F238E27FC236}">
                <a16:creationId xmlns:a16="http://schemas.microsoft.com/office/drawing/2014/main" id="{0CBDC132-4DEF-0FB7-B9C1-B36BB82E6993}"/>
              </a:ext>
            </a:extLst>
          </p:cNvPr>
          <p:cNvSpPr/>
          <p:nvPr/>
        </p:nvSpPr>
        <p:spPr>
          <a:xfrm>
            <a:off x="202438" y="4492983"/>
            <a:ext cx="9934547" cy="240955"/>
          </a:xfrm>
          <a:prstGeom prst="rect">
            <a:avLst/>
          </a:prstGeom>
          <a:solidFill>
            <a:srgbClr val="00B0F0">
              <a:alpha val="2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Rectangle 31">
            <a:extLst>
              <a:ext uri="{FF2B5EF4-FFF2-40B4-BE49-F238E27FC236}">
                <a16:creationId xmlns:a16="http://schemas.microsoft.com/office/drawing/2014/main" id="{29625D7D-E641-C2D5-C386-45A80C8A94EA}"/>
              </a:ext>
            </a:extLst>
          </p:cNvPr>
          <p:cNvSpPr/>
          <p:nvPr/>
        </p:nvSpPr>
        <p:spPr>
          <a:xfrm>
            <a:off x="124215" y="4801896"/>
            <a:ext cx="11133592" cy="265563"/>
          </a:xfrm>
          <a:prstGeom prst="rect">
            <a:avLst/>
          </a:prstGeom>
          <a:solidFill>
            <a:srgbClr val="00B0F0">
              <a:alpha val="2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390878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9"/>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5"/>
                                        </p:tgtEl>
                                        <p:attrNameLst>
                                          <p:attrName>style.visibility</p:attrName>
                                        </p:attrNameLst>
                                      </p:cBhvr>
                                      <p:to>
                                        <p:strVal val="visible"/>
                                      </p:to>
                                    </p:set>
                                  </p:childTnLst>
                                </p:cTn>
                              </p:par>
                            </p:childTnLst>
                          </p:cTn>
                        </p:par>
                        <p:par>
                          <p:cTn id="19" fill="hold">
                            <p:stCondLst>
                              <p:cond delay="0"/>
                            </p:stCondLst>
                            <p:childTnLst>
                              <p:par>
                                <p:cTn id="20" presetID="42" presetClass="entr" presetSubtype="0"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1" presetClass="entr" presetSubtype="0" fill="hold" nodeType="afterEffect">
                                  <p:stCondLst>
                                    <p:cond delay="1000"/>
                                  </p:stCondLst>
                                  <p:childTnLst>
                                    <p:set>
                                      <p:cBhvr>
                                        <p:cTn id="27" dur="1" fill="hold">
                                          <p:stCondLst>
                                            <p:cond delay="0"/>
                                          </p:stCondLst>
                                        </p:cTn>
                                        <p:tgtEl>
                                          <p:spTgt spid="23">
                                            <p:txEl>
                                              <p:pRg st="1" end="1"/>
                                            </p:txEl>
                                          </p:spTgt>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childTnLst>
                                </p:cTn>
                              </p:par>
                            </p:childTnLst>
                          </p:cTn>
                        </p:par>
                        <p:par>
                          <p:cTn id="32" fill="hold">
                            <p:stCondLst>
                              <p:cond delay="0"/>
                            </p:stCondLst>
                            <p:childTnLst>
                              <p:par>
                                <p:cTn id="33" presetID="1" presetClass="entr" presetSubtype="0" fill="hold" nodeType="afterEffect">
                                  <p:stCondLst>
                                    <p:cond delay="1000"/>
                                  </p:stCondLst>
                                  <p:childTnLst>
                                    <p:set>
                                      <p:cBhvr>
                                        <p:cTn id="34" dur="1" fill="hold">
                                          <p:stCondLst>
                                            <p:cond delay="0"/>
                                          </p:stCondLst>
                                        </p:cTn>
                                        <p:tgtEl>
                                          <p:spTgt spid="23">
                                            <p:txEl>
                                              <p:pRg st="2" end="2"/>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5"/>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30"/>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31"/>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32"/>
                                        </p:tgtEl>
                                        <p:attrNameLst>
                                          <p:attrName>style.visibility</p:attrName>
                                        </p:attrNameLst>
                                      </p:cBhvr>
                                      <p:to>
                                        <p:strVal val="visible"/>
                                      </p:to>
                                    </p:set>
                                  </p:childTnLst>
                                </p:cTn>
                              </p:par>
                            </p:childTnLst>
                          </p:cTn>
                        </p:par>
                        <p:par>
                          <p:cTn id="45" fill="hold">
                            <p:stCondLst>
                              <p:cond delay="0"/>
                            </p:stCondLst>
                            <p:childTnLst>
                              <p:par>
                                <p:cTn id="46" presetID="1" presetClass="entr" presetSubtype="0" fill="hold" nodeType="afterEffect">
                                  <p:stCondLst>
                                    <p:cond delay="1000"/>
                                  </p:stCondLst>
                                  <p:childTnLst>
                                    <p:set>
                                      <p:cBhvr>
                                        <p:cTn id="47" dur="1" fill="hold">
                                          <p:stCondLst>
                                            <p:cond delay="0"/>
                                          </p:stCondLst>
                                        </p:cTn>
                                        <p:tgtEl>
                                          <p:spTgt spid="2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6" grpId="0" animBg="1"/>
      <p:bldP spid="15" grpId="0" animBg="1"/>
      <p:bldP spid="30" grpId="0" animBg="1"/>
      <p:bldP spid="31" grpId="0" animBg="1"/>
      <p:bldP spid="32"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7B60374-E4B4-FAC3-85A6-9A243A8FB4D7}"/>
              </a:ext>
            </a:extLst>
          </p:cNvPr>
          <p:cNvSpPr txBox="1"/>
          <p:nvPr/>
        </p:nvSpPr>
        <p:spPr>
          <a:xfrm>
            <a:off x="124216" y="5297959"/>
            <a:ext cx="12405422" cy="3108543"/>
          </a:xfrm>
          <a:prstGeom prst="rect">
            <a:avLst/>
          </a:prstGeom>
          <a:noFill/>
        </p:spPr>
        <p:txBody>
          <a:bodyPr wrap="square" rtlCol="0">
            <a:spAutoFit/>
          </a:bodyPr>
          <a:lstStyle/>
          <a:p>
            <a:r>
              <a:rPr lang="en-US" sz="2800" dirty="0">
                <a:solidFill>
                  <a:srgbClr val="000000"/>
                </a:solidFill>
              </a:rPr>
              <a:t>Information to include in the Justification Box:</a:t>
            </a:r>
          </a:p>
          <a:p>
            <a:pPr marL="742950" lvl="1" indent="-285750">
              <a:buFont typeface="Wingdings" panose="05000000000000000000" pitchFamily="2" charset="2"/>
              <a:buChar char="ü"/>
            </a:pPr>
            <a:r>
              <a:rPr lang="en-US" sz="2800" dirty="0">
                <a:solidFill>
                  <a:srgbClr val="000000"/>
                </a:solidFill>
              </a:rPr>
              <a:t>For CST cost, state the </a:t>
            </a:r>
            <a:r>
              <a:rPr lang="en-US" sz="2800" dirty="0">
                <a:solidFill>
                  <a:srgbClr val="045594"/>
                </a:solidFill>
              </a:rPr>
              <a:t>% of contingency </a:t>
            </a:r>
            <a:r>
              <a:rPr lang="en-US" sz="2800" dirty="0">
                <a:solidFill>
                  <a:srgbClr val="000000"/>
                </a:solidFill>
              </a:rPr>
              <a:t>included in the revised cost.</a:t>
            </a:r>
          </a:p>
          <a:p>
            <a:pPr marL="1200150" lvl="2" indent="-285750">
              <a:buFont typeface="Wingdings" panose="05000000000000000000" pitchFamily="2" charset="2"/>
              <a:buChar char="ü"/>
            </a:pPr>
            <a:r>
              <a:rPr lang="en-US" sz="2800" dirty="0">
                <a:solidFill>
                  <a:srgbClr val="000000"/>
                </a:solidFill>
              </a:rPr>
              <a:t>Include </a:t>
            </a:r>
            <a:r>
              <a:rPr lang="en-US" sz="2800" dirty="0">
                <a:solidFill>
                  <a:srgbClr val="045594"/>
                </a:solidFill>
              </a:rPr>
              <a:t>why this % </a:t>
            </a:r>
            <a:r>
              <a:rPr lang="en-US" sz="2800" dirty="0">
                <a:solidFill>
                  <a:srgbClr val="000000"/>
                </a:solidFill>
              </a:rPr>
              <a:t>was chosen </a:t>
            </a:r>
          </a:p>
          <a:p>
            <a:pPr marL="742950" lvl="1" indent="-285750">
              <a:buFont typeface="Wingdings" panose="05000000000000000000" pitchFamily="2" charset="2"/>
              <a:buChar char="ü"/>
            </a:pPr>
            <a:endParaRPr lang="en-US" sz="2800" dirty="0">
              <a:solidFill>
                <a:srgbClr val="000000"/>
              </a:solidFill>
            </a:endParaRPr>
          </a:p>
          <a:p>
            <a:pPr marL="742950" lvl="1" indent="-285750">
              <a:buFont typeface="Wingdings" panose="05000000000000000000" pitchFamily="2" charset="2"/>
              <a:buChar char="ü"/>
            </a:pPr>
            <a:endParaRPr lang="en-US" sz="2800" dirty="0">
              <a:solidFill>
                <a:srgbClr val="000000"/>
              </a:solidFill>
            </a:endParaRPr>
          </a:p>
          <a:p>
            <a:pPr marL="742950" lvl="1" indent="-285750">
              <a:buFont typeface="Wingdings" panose="05000000000000000000" pitchFamily="2" charset="2"/>
              <a:buChar char="ü"/>
            </a:pPr>
            <a:endParaRPr lang="en-US" sz="2800" dirty="0">
              <a:solidFill>
                <a:srgbClr val="000000"/>
              </a:solidFill>
            </a:endParaRPr>
          </a:p>
          <a:p>
            <a:pPr lvl="1"/>
            <a:endParaRPr lang="en-US" sz="2800" dirty="0">
              <a:solidFill>
                <a:srgbClr val="000000"/>
              </a:solidFill>
            </a:endParaRPr>
          </a:p>
        </p:txBody>
      </p:sp>
      <p:pic>
        <p:nvPicPr>
          <p:cNvPr id="14" name="Picture 13">
            <a:extLst>
              <a:ext uri="{FF2B5EF4-FFF2-40B4-BE49-F238E27FC236}">
                <a16:creationId xmlns:a16="http://schemas.microsoft.com/office/drawing/2014/main" id="{3D1083AA-D94C-BDA0-5AE7-5039EE4BC226}"/>
              </a:ext>
            </a:extLst>
          </p:cNvPr>
          <p:cNvPicPr>
            <a:picLocks noChangeAspect="1"/>
          </p:cNvPicPr>
          <p:nvPr/>
        </p:nvPicPr>
        <p:blipFill>
          <a:blip r:embed="rId3"/>
          <a:stretch>
            <a:fillRect/>
          </a:stretch>
        </p:blipFill>
        <p:spPr>
          <a:xfrm>
            <a:off x="124216" y="4485408"/>
            <a:ext cx="5093960" cy="253237"/>
          </a:xfrm>
          <a:prstGeom prst="rect">
            <a:avLst/>
          </a:prstGeom>
        </p:spPr>
      </p:pic>
      <p:pic>
        <p:nvPicPr>
          <p:cNvPr id="8" name="Picture 7">
            <a:extLst>
              <a:ext uri="{FF2B5EF4-FFF2-40B4-BE49-F238E27FC236}">
                <a16:creationId xmlns:a16="http://schemas.microsoft.com/office/drawing/2014/main" id="{E3F9E396-8B45-9370-0EB2-B0AEE22416BD}"/>
              </a:ext>
            </a:extLst>
          </p:cNvPr>
          <p:cNvPicPr>
            <a:picLocks noChangeAspect="1"/>
          </p:cNvPicPr>
          <p:nvPr/>
        </p:nvPicPr>
        <p:blipFill>
          <a:blip r:embed="rId4"/>
          <a:stretch>
            <a:fillRect/>
          </a:stretch>
        </p:blipFill>
        <p:spPr>
          <a:xfrm>
            <a:off x="124216" y="1455713"/>
            <a:ext cx="11943568" cy="2471083"/>
          </a:xfrm>
          <a:prstGeom prst="rect">
            <a:avLst/>
          </a:prstGeom>
        </p:spPr>
      </p:pic>
      <p:sp>
        <p:nvSpPr>
          <p:cNvPr id="19" name="Title 21">
            <a:extLst>
              <a:ext uri="{FF2B5EF4-FFF2-40B4-BE49-F238E27FC236}">
                <a16:creationId xmlns:a16="http://schemas.microsoft.com/office/drawing/2014/main" id="{1B8FC656-26BA-56B9-044F-23AAEB57DDD5}"/>
              </a:ext>
            </a:extLst>
          </p:cNvPr>
          <p:cNvSpPr>
            <a:spLocks noGrp="1"/>
          </p:cNvSpPr>
          <p:nvPr>
            <p:ph type="title"/>
          </p:nvPr>
        </p:nvSpPr>
        <p:spPr>
          <a:xfrm>
            <a:off x="535742" y="480430"/>
            <a:ext cx="10413380" cy="800101"/>
          </a:xfrm>
        </p:spPr>
        <p:txBody>
          <a:bodyPr>
            <a:noAutofit/>
          </a:bodyPr>
          <a:lstStyle/>
          <a:p>
            <a:r>
              <a:rPr lang="en-US" sz="3200" b="1" dirty="0">
                <a:solidFill>
                  <a:srgbClr val="045594"/>
                </a:solidFill>
              </a:rPr>
              <a:t>Revisions to Programmed Costs: Justification Box </a:t>
            </a:r>
            <a:br>
              <a:rPr lang="en-US" sz="3200" b="1" dirty="0">
                <a:solidFill>
                  <a:srgbClr val="045594"/>
                </a:solidFill>
              </a:rPr>
            </a:br>
            <a:r>
              <a:rPr lang="en-US" sz="3200" b="1" dirty="0">
                <a:solidFill>
                  <a:srgbClr val="045594"/>
                </a:solidFill>
              </a:rPr>
              <a:t>Example 2 – CST Contingency Cost</a:t>
            </a:r>
          </a:p>
        </p:txBody>
      </p:sp>
      <p:sp>
        <p:nvSpPr>
          <p:cNvPr id="2" name="TextBox 1">
            <a:extLst>
              <a:ext uri="{FF2B5EF4-FFF2-40B4-BE49-F238E27FC236}">
                <a16:creationId xmlns:a16="http://schemas.microsoft.com/office/drawing/2014/main" id="{DABFD732-DE3C-578F-9EA6-B9B3D3827F7A}"/>
              </a:ext>
            </a:extLst>
          </p:cNvPr>
          <p:cNvSpPr txBox="1"/>
          <p:nvPr/>
        </p:nvSpPr>
        <p:spPr>
          <a:xfrm>
            <a:off x="8043943" y="3500803"/>
            <a:ext cx="3925230" cy="369332"/>
          </a:xfrm>
          <a:prstGeom prst="rect">
            <a:avLst/>
          </a:prstGeom>
          <a:noFill/>
        </p:spPr>
        <p:txBody>
          <a:bodyPr wrap="square" rtlCol="0">
            <a:spAutoFit/>
          </a:bodyPr>
          <a:lstStyle/>
          <a:p>
            <a:r>
              <a:rPr lang="en-US" dirty="0"/>
              <a:t>Excerpt from PI 0019837 (Dec 2023)</a:t>
            </a:r>
          </a:p>
        </p:txBody>
      </p:sp>
      <p:pic>
        <p:nvPicPr>
          <p:cNvPr id="7" name="Picture 6">
            <a:extLst>
              <a:ext uri="{FF2B5EF4-FFF2-40B4-BE49-F238E27FC236}">
                <a16:creationId xmlns:a16="http://schemas.microsoft.com/office/drawing/2014/main" id="{FC18BD58-42B2-705E-92E7-9060E83B5467}"/>
              </a:ext>
            </a:extLst>
          </p:cNvPr>
          <p:cNvPicPr>
            <a:picLocks noChangeAspect="1"/>
          </p:cNvPicPr>
          <p:nvPr/>
        </p:nvPicPr>
        <p:blipFill>
          <a:blip r:embed="rId5"/>
          <a:stretch>
            <a:fillRect/>
          </a:stretch>
        </p:blipFill>
        <p:spPr>
          <a:xfrm>
            <a:off x="124216" y="4163331"/>
            <a:ext cx="10960096" cy="240775"/>
          </a:xfrm>
          <a:prstGeom prst="rect">
            <a:avLst/>
          </a:prstGeom>
        </p:spPr>
      </p:pic>
      <p:pic>
        <p:nvPicPr>
          <p:cNvPr id="21" name="Picture 20">
            <a:extLst>
              <a:ext uri="{FF2B5EF4-FFF2-40B4-BE49-F238E27FC236}">
                <a16:creationId xmlns:a16="http://schemas.microsoft.com/office/drawing/2014/main" id="{C259FB06-77D7-E4A3-3DAA-6E467F585243}"/>
              </a:ext>
            </a:extLst>
          </p:cNvPr>
          <p:cNvPicPr>
            <a:picLocks noChangeAspect="1"/>
          </p:cNvPicPr>
          <p:nvPr/>
        </p:nvPicPr>
        <p:blipFill>
          <a:blip r:embed="rId6"/>
          <a:stretch>
            <a:fillRect/>
          </a:stretch>
        </p:blipFill>
        <p:spPr>
          <a:xfrm>
            <a:off x="5224101" y="4493336"/>
            <a:ext cx="6344535" cy="285790"/>
          </a:xfrm>
          <a:prstGeom prst="rect">
            <a:avLst/>
          </a:prstGeom>
        </p:spPr>
      </p:pic>
      <p:pic>
        <p:nvPicPr>
          <p:cNvPr id="26" name="Picture 25">
            <a:extLst>
              <a:ext uri="{FF2B5EF4-FFF2-40B4-BE49-F238E27FC236}">
                <a16:creationId xmlns:a16="http://schemas.microsoft.com/office/drawing/2014/main" id="{C64FC980-5C25-8D6C-B4E3-C7C31525F2A1}"/>
              </a:ext>
            </a:extLst>
          </p:cNvPr>
          <p:cNvPicPr>
            <a:picLocks noChangeAspect="1"/>
          </p:cNvPicPr>
          <p:nvPr/>
        </p:nvPicPr>
        <p:blipFill>
          <a:blip r:embed="rId7"/>
          <a:stretch>
            <a:fillRect/>
          </a:stretch>
        </p:blipFill>
        <p:spPr>
          <a:xfrm>
            <a:off x="124216" y="4785761"/>
            <a:ext cx="8068801" cy="342948"/>
          </a:xfrm>
          <a:prstGeom prst="rect">
            <a:avLst/>
          </a:prstGeom>
        </p:spPr>
      </p:pic>
      <p:sp>
        <p:nvSpPr>
          <p:cNvPr id="16" name="Rectangle 15">
            <a:extLst>
              <a:ext uri="{FF2B5EF4-FFF2-40B4-BE49-F238E27FC236}">
                <a16:creationId xmlns:a16="http://schemas.microsoft.com/office/drawing/2014/main" id="{FA4E8429-FD3A-4559-8012-C126979CFDE5}"/>
              </a:ext>
            </a:extLst>
          </p:cNvPr>
          <p:cNvSpPr/>
          <p:nvPr/>
        </p:nvSpPr>
        <p:spPr>
          <a:xfrm>
            <a:off x="5153721" y="4492633"/>
            <a:ext cx="1884557" cy="238786"/>
          </a:xfrm>
          <a:prstGeom prst="rect">
            <a:avLst/>
          </a:prstGeom>
          <a:solidFill>
            <a:srgbClr val="00B0F0">
              <a:alpha val="2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D2D14AB9-F954-7865-596F-AC517BB3B2B7}"/>
              </a:ext>
            </a:extLst>
          </p:cNvPr>
          <p:cNvSpPr/>
          <p:nvPr/>
        </p:nvSpPr>
        <p:spPr>
          <a:xfrm>
            <a:off x="840801" y="4779125"/>
            <a:ext cx="4901631" cy="285789"/>
          </a:xfrm>
          <a:prstGeom prst="rect">
            <a:avLst/>
          </a:prstGeom>
          <a:solidFill>
            <a:srgbClr val="00B0F0">
              <a:alpha val="2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Arrow Connector 8">
            <a:extLst>
              <a:ext uri="{FF2B5EF4-FFF2-40B4-BE49-F238E27FC236}">
                <a16:creationId xmlns:a16="http://schemas.microsoft.com/office/drawing/2014/main" id="{16ACE3F0-959D-7089-2829-E675790801B7}"/>
              </a:ext>
            </a:extLst>
          </p:cNvPr>
          <p:cNvCxnSpPr>
            <a:cxnSpLocks/>
          </p:cNvCxnSpPr>
          <p:nvPr/>
        </p:nvCxnSpPr>
        <p:spPr>
          <a:xfrm>
            <a:off x="1561936" y="3107545"/>
            <a:ext cx="3429164" cy="1385088"/>
          </a:xfrm>
          <a:prstGeom prst="straightConnector1">
            <a:avLst/>
          </a:prstGeom>
          <a:ln w="57150">
            <a:solidFill>
              <a:srgbClr val="13784B"/>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42160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childTnLst>
                                </p:cTn>
                              </p:par>
                            </p:childTnLst>
                          </p:cTn>
                        </p:par>
                        <p:par>
                          <p:cTn id="15" fill="hold">
                            <p:stCondLst>
                              <p:cond delay="0"/>
                            </p:stCondLst>
                            <p:childTnLst>
                              <p:par>
                                <p:cTn id="16" presetID="42" presetClass="entr" presetSubtype="0"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1000"/>
                                        <p:tgtEl>
                                          <p:spTgt spid="16"/>
                                        </p:tgtEl>
                                      </p:cBhvr>
                                    </p:animEffect>
                                    <p:anim calcmode="lin" valueType="num">
                                      <p:cBhvr>
                                        <p:cTn id="19" dur="1000" fill="hold"/>
                                        <p:tgtEl>
                                          <p:spTgt spid="16"/>
                                        </p:tgtEl>
                                        <p:attrNameLst>
                                          <p:attrName>ppt_x</p:attrName>
                                        </p:attrNameLst>
                                      </p:cBhvr>
                                      <p:tavLst>
                                        <p:tav tm="0">
                                          <p:val>
                                            <p:strVal val="#ppt_x"/>
                                          </p:val>
                                        </p:tav>
                                        <p:tav tm="100000">
                                          <p:val>
                                            <p:strVal val="#ppt_x"/>
                                          </p:val>
                                        </p:tav>
                                      </p:tavLst>
                                    </p:anim>
                                    <p:anim calcmode="lin" valueType="num">
                                      <p:cBhvr>
                                        <p:cTn id="20" dur="1000" fill="hold"/>
                                        <p:tgtEl>
                                          <p:spTgt spid="16"/>
                                        </p:tgtEl>
                                        <p:attrNameLst>
                                          <p:attrName>ppt_y</p:attrName>
                                        </p:attrNameLst>
                                      </p:cBhvr>
                                      <p:tavLst>
                                        <p:tav tm="0">
                                          <p:val>
                                            <p:strVal val="#ppt_y+.1"/>
                                          </p:val>
                                        </p:tav>
                                        <p:tav tm="100000">
                                          <p:val>
                                            <p:strVal val="#ppt_y"/>
                                          </p:val>
                                        </p:tav>
                                      </p:tavLst>
                                    </p:anim>
                                  </p:childTnLst>
                                </p:cTn>
                              </p:par>
                            </p:childTnLst>
                          </p:cTn>
                        </p:par>
                        <p:par>
                          <p:cTn id="21" fill="hold">
                            <p:stCondLst>
                              <p:cond delay="1000"/>
                            </p:stCondLst>
                            <p:childTnLst>
                              <p:par>
                                <p:cTn id="22" presetID="1" presetClass="entr" presetSubtype="0" fill="hold" nodeType="afterEffect">
                                  <p:stCondLst>
                                    <p:cond delay="1000"/>
                                  </p:stCondLst>
                                  <p:childTnLst>
                                    <p:set>
                                      <p:cBhvr>
                                        <p:cTn id="23" dur="1" fill="hold">
                                          <p:stCondLst>
                                            <p:cond delay="0"/>
                                          </p:stCondLst>
                                        </p:cTn>
                                        <p:tgtEl>
                                          <p:spTgt spid="3">
                                            <p:txEl>
                                              <p:pRg st="1" end="1"/>
                                            </p:txEl>
                                          </p:spTgt>
                                        </p:tgtEl>
                                        <p:attrNameLst>
                                          <p:attrName>style.visibility</p:attrName>
                                        </p:attrNameLst>
                                      </p:cBhvr>
                                      <p:to>
                                        <p:strVal val="visible"/>
                                      </p:to>
                                    </p:set>
                                  </p:childTnLst>
                                </p:cTn>
                              </p:par>
                            </p:childTnLst>
                          </p:cTn>
                        </p:par>
                        <p:par>
                          <p:cTn id="24" fill="hold">
                            <p:stCondLst>
                              <p:cond delay="2000"/>
                            </p:stCondLst>
                            <p:childTnLst>
                              <p:par>
                                <p:cTn id="25" presetID="42" presetClass="entr" presetSubtype="0" fill="hold" grpId="0" nodeType="after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1000"/>
                                        <p:tgtEl>
                                          <p:spTgt spid="28"/>
                                        </p:tgtEl>
                                      </p:cBhvr>
                                    </p:animEffect>
                                    <p:anim calcmode="lin" valueType="num">
                                      <p:cBhvr>
                                        <p:cTn id="28" dur="1000" fill="hold"/>
                                        <p:tgtEl>
                                          <p:spTgt spid="28"/>
                                        </p:tgtEl>
                                        <p:attrNameLst>
                                          <p:attrName>ppt_x</p:attrName>
                                        </p:attrNameLst>
                                      </p:cBhvr>
                                      <p:tavLst>
                                        <p:tav tm="0">
                                          <p:val>
                                            <p:strVal val="#ppt_x"/>
                                          </p:val>
                                        </p:tav>
                                        <p:tav tm="100000">
                                          <p:val>
                                            <p:strVal val="#ppt_x"/>
                                          </p:val>
                                        </p:tav>
                                      </p:tavLst>
                                    </p:anim>
                                    <p:anim calcmode="lin" valueType="num">
                                      <p:cBhvr>
                                        <p:cTn id="29" dur="1000" fill="hold"/>
                                        <p:tgtEl>
                                          <p:spTgt spid="28"/>
                                        </p:tgtEl>
                                        <p:attrNameLst>
                                          <p:attrName>ppt_y</p:attrName>
                                        </p:attrNameLst>
                                      </p:cBhvr>
                                      <p:tavLst>
                                        <p:tav tm="0">
                                          <p:val>
                                            <p:strVal val="#ppt_y+.1"/>
                                          </p:val>
                                        </p:tav>
                                        <p:tav tm="100000">
                                          <p:val>
                                            <p:strVal val="#ppt_y"/>
                                          </p:val>
                                        </p:tav>
                                      </p:tavLst>
                                    </p:anim>
                                  </p:childTnLst>
                                </p:cTn>
                              </p:par>
                            </p:childTnLst>
                          </p:cTn>
                        </p:par>
                        <p:par>
                          <p:cTn id="30" fill="hold">
                            <p:stCondLst>
                              <p:cond delay="3000"/>
                            </p:stCondLst>
                            <p:childTnLst>
                              <p:par>
                                <p:cTn id="31" presetID="1" presetClass="entr" presetSubtype="0" fill="hold" nodeType="afterEffect">
                                  <p:stCondLst>
                                    <p:cond delay="1000"/>
                                  </p:stCondLst>
                                  <p:childTnLst>
                                    <p:set>
                                      <p:cBhvr>
                                        <p:cTn id="3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8"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6BFF17EF-069D-0D63-8A24-9C723C964B70}"/>
              </a:ext>
            </a:extLst>
          </p:cNvPr>
          <p:cNvPicPr>
            <a:picLocks noChangeAspect="1"/>
          </p:cNvPicPr>
          <p:nvPr/>
        </p:nvPicPr>
        <p:blipFill>
          <a:blip r:embed="rId3"/>
          <a:stretch>
            <a:fillRect/>
          </a:stretch>
        </p:blipFill>
        <p:spPr>
          <a:xfrm>
            <a:off x="279081" y="4236589"/>
            <a:ext cx="4988013" cy="312448"/>
          </a:xfrm>
          <a:prstGeom prst="rect">
            <a:avLst/>
          </a:prstGeom>
        </p:spPr>
      </p:pic>
      <p:pic>
        <p:nvPicPr>
          <p:cNvPr id="7" name="Picture 6">
            <a:extLst>
              <a:ext uri="{FF2B5EF4-FFF2-40B4-BE49-F238E27FC236}">
                <a16:creationId xmlns:a16="http://schemas.microsoft.com/office/drawing/2014/main" id="{5127330E-8170-A1EE-B086-7D9D40E3CC7A}"/>
              </a:ext>
            </a:extLst>
          </p:cNvPr>
          <p:cNvPicPr>
            <a:picLocks noChangeAspect="1"/>
          </p:cNvPicPr>
          <p:nvPr/>
        </p:nvPicPr>
        <p:blipFill>
          <a:blip r:embed="rId4"/>
          <a:stretch>
            <a:fillRect/>
          </a:stretch>
        </p:blipFill>
        <p:spPr>
          <a:xfrm>
            <a:off x="279081" y="1572918"/>
            <a:ext cx="11656169" cy="2411621"/>
          </a:xfrm>
          <a:prstGeom prst="rect">
            <a:avLst/>
          </a:prstGeom>
        </p:spPr>
      </p:pic>
      <p:cxnSp>
        <p:nvCxnSpPr>
          <p:cNvPr id="9" name="Straight Arrow Connector 8">
            <a:extLst>
              <a:ext uri="{FF2B5EF4-FFF2-40B4-BE49-F238E27FC236}">
                <a16:creationId xmlns:a16="http://schemas.microsoft.com/office/drawing/2014/main" id="{16ACE3F0-959D-7089-2829-E675790801B7}"/>
              </a:ext>
            </a:extLst>
          </p:cNvPr>
          <p:cNvCxnSpPr>
            <a:cxnSpLocks/>
          </p:cNvCxnSpPr>
          <p:nvPr/>
        </p:nvCxnSpPr>
        <p:spPr>
          <a:xfrm>
            <a:off x="1792224" y="3608832"/>
            <a:ext cx="596646" cy="552199"/>
          </a:xfrm>
          <a:prstGeom prst="straightConnector1">
            <a:avLst/>
          </a:prstGeom>
          <a:ln w="57150">
            <a:solidFill>
              <a:srgbClr val="13784B"/>
            </a:solidFill>
            <a:tailEnd type="triangle"/>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00E8074C-AEC8-927B-07F3-C6A7BB931691}"/>
              </a:ext>
            </a:extLst>
          </p:cNvPr>
          <p:cNvSpPr txBox="1"/>
          <p:nvPr/>
        </p:nvSpPr>
        <p:spPr>
          <a:xfrm>
            <a:off x="232304" y="4842554"/>
            <a:ext cx="11702945" cy="2677656"/>
          </a:xfrm>
          <a:prstGeom prst="rect">
            <a:avLst/>
          </a:prstGeom>
          <a:noFill/>
        </p:spPr>
        <p:txBody>
          <a:bodyPr wrap="square" rtlCol="0">
            <a:spAutoFit/>
          </a:bodyPr>
          <a:lstStyle/>
          <a:p>
            <a:r>
              <a:rPr lang="en-US" sz="2800" dirty="0">
                <a:solidFill>
                  <a:srgbClr val="000000"/>
                </a:solidFill>
              </a:rPr>
              <a:t>Information to include in the Justification Box:</a:t>
            </a:r>
          </a:p>
          <a:p>
            <a:pPr marL="742950" lvl="1" indent="-285750">
              <a:buFont typeface="Wingdings" panose="05000000000000000000" pitchFamily="2" charset="2"/>
              <a:buChar char="ü"/>
            </a:pPr>
            <a:r>
              <a:rPr lang="en-US" sz="2800" dirty="0">
                <a:solidFill>
                  <a:srgbClr val="000000"/>
                </a:solidFill>
              </a:rPr>
              <a:t>State in the sentence which </a:t>
            </a:r>
            <a:r>
              <a:rPr lang="en-US" sz="2800" dirty="0">
                <a:solidFill>
                  <a:srgbClr val="045594"/>
                </a:solidFill>
              </a:rPr>
              <a:t>funding phase </a:t>
            </a:r>
            <a:r>
              <a:rPr lang="en-US" sz="2800" dirty="0">
                <a:solidFill>
                  <a:srgbClr val="000000"/>
                </a:solidFill>
              </a:rPr>
              <a:t>is being discussed.</a:t>
            </a:r>
          </a:p>
          <a:p>
            <a:pPr marL="1200150" lvl="2" indent="-285750">
              <a:buFont typeface="Wingdings" panose="05000000000000000000" pitchFamily="2" charset="2"/>
              <a:buChar char="ü"/>
            </a:pPr>
            <a:r>
              <a:rPr lang="en-US" sz="2800" dirty="0">
                <a:solidFill>
                  <a:srgbClr val="000000"/>
                </a:solidFill>
              </a:rPr>
              <a:t>If a funding phase is not applicable, acknowledge that it is not needed. </a:t>
            </a:r>
          </a:p>
          <a:p>
            <a:pPr marL="742950" lvl="1" indent="-285750">
              <a:buFont typeface="Wingdings" panose="05000000000000000000" pitchFamily="2" charset="2"/>
              <a:buChar char="ü"/>
            </a:pPr>
            <a:endParaRPr lang="en-US" sz="2800" dirty="0">
              <a:solidFill>
                <a:srgbClr val="000000"/>
              </a:solidFill>
            </a:endParaRPr>
          </a:p>
          <a:p>
            <a:pPr lvl="1"/>
            <a:endParaRPr lang="en-US" sz="2800" dirty="0">
              <a:solidFill>
                <a:srgbClr val="000000"/>
              </a:solidFill>
            </a:endParaRPr>
          </a:p>
        </p:txBody>
      </p:sp>
      <p:sp>
        <p:nvSpPr>
          <p:cNvPr id="10" name="Rectangle 9">
            <a:extLst>
              <a:ext uri="{FF2B5EF4-FFF2-40B4-BE49-F238E27FC236}">
                <a16:creationId xmlns:a16="http://schemas.microsoft.com/office/drawing/2014/main" id="{B55BD781-7CD7-2EFF-66F6-25D17ED919C2}"/>
              </a:ext>
            </a:extLst>
          </p:cNvPr>
          <p:cNvSpPr/>
          <p:nvPr/>
        </p:nvSpPr>
        <p:spPr>
          <a:xfrm>
            <a:off x="1267969" y="4220497"/>
            <a:ext cx="1999488" cy="309609"/>
          </a:xfrm>
          <a:prstGeom prst="rect">
            <a:avLst/>
          </a:prstGeom>
          <a:solidFill>
            <a:srgbClr val="00B0F0">
              <a:alpha val="2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itle 21">
            <a:extLst>
              <a:ext uri="{FF2B5EF4-FFF2-40B4-BE49-F238E27FC236}">
                <a16:creationId xmlns:a16="http://schemas.microsoft.com/office/drawing/2014/main" id="{36F78DC3-A046-566B-DDEF-87AC905D985A}"/>
              </a:ext>
            </a:extLst>
          </p:cNvPr>
          <p:cNvSpPr>
            <a:spLocks noGrp="1"/>
          </p:cNvSpPr>
          <p:nvPr>
            <p:ph type="title"/>
          </p:nvPr>
        </p:nvSpPr>
        <p:spPr>
          <a:xfrm>
            <a:off x="877086" y="479300"/>
            <a:ext cx="10413380" cy="800101"/>
          </a:xfrm>
        </p:spPr>
        <p:txBody>
          <a:bodyPr>
            <a:noAutofit/>
          </a:bodyPr>
          <a:lstStyle/>
          <a:p>
            <a:r>
              <a:rPr lang="en-US" sz="3200" b="1" dirty="0">
                <a:solidFill>
                  <a:srgbClr val="045594"/>
                </a:solidFill>
              </a:rPr>
              <a:t>Revisions to Programmed Costs: Justification Box </a:t>
            </a:r>
            <a:br>
              <a:rPr lang="en-US" sz="3200" b="1" dirty="0">
                <a:solidFill>
                  <a:srgbClr val="045594"/>
                </a:solidFill>
              </a:rPr>
            </a:br>
            <a:r>
              <a:rPr lang="en-US" sz="3200" b="1" dirty="0">
                <a:solidFill>
                  <a:srgbClr val="045594"/>
                </a:solidFill>
              </a:rPr>
              <a:t>Example 2 – ROW &amp; UTL Cost</a:t>
            </a:r>
          </a:p>
        </p:txBody>
      </p:sp>
      <p:sp>
        <p:nvSpPr>
          <p:cNvPr id="2" name="TextBox 1">
            <a:extLst>
              <a:ext uri="{FF2B5EF4-FFF2-40B4-BE49-F238E27FC236}">
                <a16:creationId xmlns:a16="http://schemas.microsoft.com/office/drawing/2014/main" id="{0CC69526-0005-BA0D-340B-9E1070597BD2}"/>
              </a:ext>
            </a:extLst>
          </p:cNvPr>
          <p:cNvSpPr txBox="1"/>
          <p:nvPr/>
        </p:nvSpPr>
        <p:spPr>
          <a:xfrm>
            <a:off x="7987689" y="3515599"/>
            <a:ext cx="3925230" cy="369332"/>
          </a:xfrm>
          <a:prstGeom prst="rect">
            <a:avLst/>
          </a:prstGeom>
          <a:noFill/>
        </p:spPr>
        <p:txBody>
          <a:bodyPr wrap="square" rtlCol="0">
            <a:spAutoFit/>
          </a:bodyPr>
          <a:lstStyle/>
          <a:p>
            <a:r>
              <a:rPr lang="en-US" dirty="0"/>
              <a:t>Excerpt from PI 0019837 (Dec 2023)</a:t>
            </a:r>
          </a:p>
        </p:txBody>
      </p:sp>
    </p:spTree>
    <p:extLst>
      <p:ext uri="{BB962C8B-B14F-4D97-AF65-F5344CB8AC3E}">
        <p14:creationId xmlns:p14="http://schemas.microsoft.com/office/powerpoint/2010/main" val="3967533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par>
                          <p:cTn id="9" fill="hold">
                            <p:stCondLst>
                              <p:cond delay="0"/>
                            </p:stCondLst>
                            <p:childTnLst>
                              <p:par>
                                <p:cTn id="10" presetID="42" presetClass="entr" presetSubtype="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 presetClass="entr" presetSubtype="0" fill="hold" nodeType="afterEffect">
                                  <p:stCondLst>
                                    <p:cond delay="1000"/>
                                  </p:stCondLst>
                                  <p:childTnLst>
                                    <p:set>
                                      <p:cBhvr>
                                        <p:cTn id="17" dur="1" fill="hold">
                                          <p:stCondLst>
                                            <p:cond delay="0"/>
                                          </p:stCondLst>
                                        </p:cTn>
                                        <p:tgtEl>
                                          <p:spTgt spid="23">
                                            <p:txEl>
                                              <p:pRg st="1" end="1"/>
                                            </p:txEl>
                                          </p:spTgt>
                                        </p:tgtEl>
                                        <p:attrNameLst>
                                          <p:attrName>style.visibility</p:attrName>
                                        </p:attrNameLst>
                                      </p:cBhvr>
                                      <p:to>
                                        <p:strVal val="visible"/>
                                      </p:to>
                                    </p:set>
                                  </p:childTnLst>
                                </p:cTn>
                              </p:par>
                            </p:childTnLst>
                          </p:cTn>
                        </p:par>
                        <p:par>
                          <p:cTn id="18" fill="hold">
                            <p:stCondLst>
                              <p:cond delay="2000"/>
                            </p:stCondLst>
                            <p:childTnLst>
                              <p:par>
                                <p:cTn id="19" presetID="1" presetClass="entr" presetSubtype="0" fill="hold" nodeType="afterEffect">
                                  <p:stCondLst>
                                    <p:cond delay="1750"/>
                                  </p:stCondLst>
                                  <p:childTnLst>
                                    <p:set>
                                      <p:cBhvr>
                                        <p:cTn id="20" dur="1" fill="hold">
                                          <p:stCondLst>
                                            <p:cond delay="0"/>
                                          </p:stCondLst>
                                        </p:cTn>
                                        <p:tgtEl>
                                          <p:spTgt spid="2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8BC5211-6546-D3C3-9DA3-F5DE06502AB1}"/>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BF1A1EF2-8805-48F8-A9EE-9CF30DB701F0}"/>
              </a:ext>
            </a:extLst>
          </p:cNvPr>
          <p:cNvPicPr>
            <a:picLocks noChangeAspect="1"/>
          </p:cNvPicPr>
          <p:nvPr/>
        </p:nvPicPr>
        <p:blipFill>
          <a:blip r:embed="rId3">
            <a:extLst>
              <a:ext uri="{28A0092B-C50C-407E-A947-70E740481C1C}">
                <a14:useLocalDpi xmlns:a14="http://schemas.microsoft.com/office/drawing/2010/main" val="0"/>
              </a:ext>
            </a:extLst>
          </a:blip>
          <a:srcRect t="119" b="119"/>
          <a:stretch/>
        </p:blipFill>
        <p:spPr>
          <a:xfrm>
            <a:off x="6900182" y="1581149"/>
            <a:ext cx="4582884" cy="4572000"/>
          </a:xfrm>
          <a:prstGeom prst="ellipse">
            <a:avLst/>
          </a:prstGeom>
        </p:spPr>
      </p:pic>
      <p:sp>
        <p:nvSpPr>
          <p:cNvPr id="7" name="Title 4">
            <a:extLst>
              <a:ext uri="{FF2B5EF4-FFF2-40B4-BE49-F238E27FC236}">
                <a16:creationId xmlns:a16="http://schemas.microsoft.com/office/drawing/2014/main" id="{5BEB468E-8DB6-A43F-C67A-16D017371CDC}"/>
              </a:ext>
            </a:extLst>
          </p:cNvPr>
          <p:cNvSpPr>
            <a:spLocks noGrp="1"/>
          </p:cNvSpPr>
          <p:nvPr>
            <p:ph type="title"/>
          </p:nvPr>
        </p:nvSpPr>
        <p:spPr>
          <a:xfrm>
            <a:off x="188641" y="2266486"/>
            <a:ext cx="5831159" cy="3648539"/>
          </a:xfrm>
        </p:spPr>
        <p:txBody>
          <a:bodyPr>
            <a:normAutofit fontScale="90000"/>
          </a:bodyPr>
          <a:lstStyle/>
          <a:p>
            <a:pPr algn="ctr"/>
            <a:r>
              <a:rPr lang="en-US" sz="5400" dirty="0">
                <a:solidFill>
                  <a:srgbClr val="045594"/>
                </a:solidFill>
              </a:rPr>
              <a:t>Cost Estimate: Practice Exercise </a:t>
            </a:r>
            <a:br>
              <a:rPr lang="en-US" sz="5400" dirty="0">
                <a:solidFill>
                  <a:srgbClr val="045594"/>
                </a:solidFill>
              </a:rPr>
            </a:br>
            <a:r>
              <a:rPr lang="en-US" sz="5400" dirty="0">
                <a:solidFill>
                  <a:srgbClr val="045594"/>
                </a:solidFill>
              </a:rPr>
              <a:t>Writing a Justification for Updated Costs</a:t>
            </a:r>
          </a:p>
        </p:txBody>
      </p:sp>
    </p:spTree>
    <p:extLst>
      <p:ext uri="{BB962C8B-B14F-4D97-AF65-F5344CB8AC3E}">
        <p14:creationId xmlns:p14="http://schemas.microsoft.com/office/powerpoint/2010/main" val="387276382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70D0F62-27ED-15F7-9BBB-EA343E785DC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93636" y="887497"/>
            <a:ext cx="11442801" cy="2984252"/>
          </a:xfrm>
          <a:prstGeom prst="rect">
            <a:avLst/>
          </a:prstGeom>
        </p:spPr>
      </p:pic>
      <p:sp>
        <p:nvSpPr>
          <p:cNvPr id="3" name="TextBox 2">
            <a:extLst>
              <a:ext uri="{FF2B5EF4-FFF2-40B4-BE49-F238E27FC236}">
                <a16:creationId xmlns:a16="http://schemas.microsoft.com/office/drawing/2014/main" id="{66A97C3C-D17C-3F39-6530-EEB8CD24E90B}"/>
              </a:ext>
            </a:extLst>
          </p:cNvPr>
          <p:cNvSpPr txBox="1"/>
          <p:nvPr/>
        </p:nvSpPr>
        <p:spPr>
          <a:xfrm>
            <a:off x="-261125" y="3681249"/>
            <a:ext cx="10993244" cy="2677656"/>
          </a:xfrm>
          <a:prstGeom prst="rect">
            <a:avLst/>
          </a:prstGeom>
          <a:noFill/>
        </p:spPr>
        <p:txBody>
          <a:bodyPr wrap="square" rtlCol="0">
            <a:spAutoFit/>
          </a:bodyPr>
          <a:lstStyle/>
          <a:p>
            <a:pPr lvl="1"/>
            <a:r>
              <a:rPr lang="en-US" sz="2800" dirty="0">
                <a:solidFill>
                  <a:srgbClr val="000000"/>
                </a:solidFill>
              </a:rPr>
              <a:t>For this project, which funding phase(s) needs an annual cost estimate update?</a:t>
            </a:r>
          </a:p>
          <a:p>
            <a:pPr lvl="1"/>
            <a:endParaRPr lang="en-US" sz="2800" dirty="0">
              <a:solidFill>
                <a:srgbClr val="000000"/>
              </a:solidFill>
            </a:endParaRPr>
          </a:p>
          <a:p>
            <a:pPr marL="800100" lvl="1" indent="-342900">
              <a:buFont typeface="Arial" panose="020B0604020202020204" pitchFamily="34" charset="0"/>
              <a:buChar char="•"/>
            </a:pPr>
            <a:r>
              <a:rPr lang="en-US" sz="2800" dirty="0">
                <a:solidFill>
                  <a:srgbClr val="000000"/>
                </a:solidFill>
              </a:rPr>
              <a:t>ROW</a:t>
            </a:r>
          </a:p>
          <a:p>
            <a:pPr marL="800100" lvl="1" indent="-342900">
              <a:buFont typeface="Arial" panose="020B0604020202020204" pitchFamily="34" charset="0"/>
              <a:buChar char="•"/>
            </a:pPr>
            <a:r>
              <a:rPr lang="en-US" sz="2800" dirty="0">
                <a:solidFill>
                  <a:srgbClr val="000000"/>
                </a:solidFill>
              </a:rPr>
              <a:t>CST</a:t>
            </a:r>
          </a:p>
          <a:p>
            <a:pPr marL="800100" lvl="1" indent="-342900">
              <a:buFont typeface="Arial" panose="020B0604020202020204" pitchFamily="34" charset="0"/>
              <a:buChar char="•"/>
            </a:pPr>
            <a:r>
              <a:rPr lang="en-US" sz="2800" dirty="0">
                <a:solidFill>
                  <a:srgbClr val="000000"/>
                </a:solidFill>
              </a:rPr>
              <a:t>UTL</a:t>
            </a:r>
          </a:p>
        </p:txBody>
      </p:sp>
      <p:sp>
        <p:nvSpPr>
          <p:cNvPr id="5" name="TextBox 4">
            <a:extLst>
              <a:ext uri="{FF2B5EF4-FFF2-40B4-BE49-F238E27FC236}">
                <a16:creationId xmlns:a16="http://schemas.microsoft.com/office/drawing/2014/main" id="{413D588A-E5FB-E620-CFE7-0B8E5F2625D5}"/>
              </a:ext>
            </a:extLst>
          </p:cNvPr>
          <p:cNvSpPr txBox="1"/>
          <p:nvPr/>
        </p:nvSpPr>
        <p:spPr>
          <a:xfrm>
            <a:off x="3303548" y="4263955"/>
            <a:ext cx="8800171" cy="2677656"/>
          </a:xfrm>
          <a:prstGeom prst="rect">
            <a:avLst/>
          </a:prstGeom>
          <a:solidFill>
            <a:srgbClr val="FFFF00">
              <a:alpha val="20000"/>
            </a:srgbClr>
          </a:solidFill>
        </p:spPr>
        <p:txBody>
          <a:bodyPr wrap="square" rtlCol="0">
            <a:spAutoFit/>
          </a:bodyPr>
          <a:lstStyle/>
          <a:p>
            <a:r>
              <a:rPr lang="en-US" sz="2800" dirty="0">
                <a:solidFill>
                  <a:srgbClr val="000000"/>
                </a:solidFill>
              </a:rPr>
              <a:t>How did you know that these phases still get cost estimate updates?</a:t>
            </a:r>
            <a:endParaRPr lang="en-US" sz="2400" dirty="0">
              <a:solidFill>
                <a:srgbClr val="000000"/>
              </a:solidFill>
            </a:endParaRPr>
          </a:p>
          <a:p>
            <a:pPr marL="342900" indent="-342900">
              <a:buFont typeface="Arial" panose="020B0604020202020204" pitchFamily="34" charset="0"/>
              <a:buChar char="•"/>
            </a:pPr>
            <a:r>
              <a:rPr lang="en-US" sz="2800" dirty="0">
                <a:solidFill>
                  <a:srgbClr val="000000"/>
                </a:solidFill>
              </a:rPr>
              <a:t>The funds for these phases are </a:t>
            </a:r>
            <a:r>
              <a:rPr lang="en-US" sz="2800" b="1" dirty="0">
                <a:solidFill>
                  <a:srgbClr val="000000"/>
                </a:solidFill>
              </a:rPr>
              <a:t>not authorized</a:t>
            </a:r>
            <a:r>
              <a:rPr lang="en-US" sz="2800" dirty="0">
                <a:solidFill>
                  <a:srgbClr val="000000"/>
                </a:solidFill>
              </a:rPr>
              <a:t>. </a:t>
            </a:r>
          </a:p>
          <a:p>
            <a:pPr marL="342900" indent="-342900">
              <a:buFont typeface="Arial" panose="020B0604020202020204" pitchFamily="34" charset="0"/>
              <a:buChar char="•"/>
            </a:pPr>
            <a:r>
              <a:rPr lang="en-US" sz="2800" dirty="0">
                <a:solidFill>
                  <a:srgbClr val="000000"/>
                </a:solidFill>
              </a:rPr>
              <a:t>Also, based on the years that the funds are approved to be used, </a:t>
            </a:r>
            <a:r>
              <a:rPr lang="en-US" sz="2800" b="1" dirty="0">
                <a:solidFill>
                  <a:srgbClr val="000000"/>
                </a:solidFill>
              </a:rPr>
              <a:t>none</a:t>
            </a:r>
            <a:r>
              <a:rPr lang="en-US" sz="2800" dirty="0">
                <a:solidFill>
                  <a:srgbClr val="000000"/>
                </a:solidFill>
              </a:rPr>
              <a:t> of these phase are </a:t>
            </a:r>
            <a:r>
              <a:rPr lang="en-US" sz="2800" b="1" dirty="0">
                <a:solidFill>
                  <a:srgbClr val="000000"/>
                </a:solidFill>
              </a:rPr>
              <a:t>close to authorization</a:t>
            </a:r>
            <a:r>
              <a:rPr lang="en-US" sz="2800" dirty="0">
                <a:solidFill>
                  <a:srgbClr val="000000"/>
                </a:solidFill>
              </a:rPr>
              <a:t>. </a:t>
            </a:r>
          </a:p>
        </p:txBody>
      </p:sp>
      <p:sp>
        <p:nvSpPr>
          <p:cNvPr id="6" name="Rectangle: Rounded Corners 5">
            <a:extLst>
              <a:ext uri="{FF2B5EF4-FFF2-40B4-BE49-F238E27FC236}">
                <a16:creationId xmlns:a16="http://schemas.microsoft.com/office/drawing/2014/main" id="{A5B5616F-900A-E53C-7B94-FE00E2D3DDE5}"/>
              </a:ext>
            </a:extLst>
          </p:cNvPr>
          <p:cNvSpPr/>
          <p:nvPr/>
        </p:nvSpPr>
        <p:spPr>
          <a:xfrm>
            <a:off x="9092908" y="1507691"/>
            <a:ext cx="1037063" cy="800101"/>
          </a:xfrm>
          <a:prstGeom prst="roundRect">
            <a:avLst/>
          </a:prstGeom>
          <a:solidFill>
            <a:srgbClr val="7030A0">
              <a:alpha val="25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Rounded Corners 6">
            <a:extLst>
              <a:ext uri="{FF2B5EF4-FFF2-40B4-BE49-F238E27FC236}">
                <a16:creationId xmlns:a16="http://schemas.microsoft.com/office/drawing/2014/main" id="{FAD88ECD-83CD-B068-9A41-11C72EA048B6}"/>
              </a:ext>
            </a:extLst>
          </p:cNvPr>
          <p:cNvSpPr/>
          <p:nvPr/>
        </p:nvSpPr>
        <p:spPr>
          <a:xfrm>
            <a:off x="2785016" y="1507691"/>
            <a:ext cx="1037063" cy="779778"/>
          </a:xfrm>
          <a:prstGeom prst="roundRect">
            <a:avLst/>
          </a:prstGeom>
          <a:solidFill>
            <a:srgbClr val="00B0F0">
              <a:alpha val="25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8BFCEA0E-CFEF-D4FA-E4E3-E3D3663F225D}"/>
              </a:ext>
            </a:extLst>
          </p:cNvPr>
          <p:cNvGrpSpPr/>
          <p:nvPr/>
        </p:nvGrpSpPr>
        <p:grpSpPr>
          <a:xfrm>
            <a:off x="-66675" y="-15454"/>
            <a:ext cx="12258675" cy="999922"/>
            <a:chOff x="0" y="0"/>
            <a:chExt cx="12258675" cy="999922"/>
          </a:xfrm>
        </p:grpSpPr>
        <p:sp>
          <p:nvSpPr>
            <p:cNvPr id="11" name="Title 21">
              <a:extLst>
                <a:ext uri="{FF2B5EF4-FFF2-40B4-BE49-F238E27FC236}">
                  <a16:creationId xmlns:a16="http://schemas.microsoft.com/office/drawing/2014/main" id="{8376FB00-E524-400C-A0AB-45D528470D30}"/>
                </a:ext>
              </a:extLst>
            </p:cNvPr>
            <p:cNvSpPr txBox="1">
              <a:spLocks/>
            </p:cNvSpPr>
            <p:nvPr/>
          </p:nvSpPr>
          <p:spPr>
            <a:xfrm>
              <a:off x="0" y="0"/>
              <a:ext cx="12258675" cy="999922"/>
            </a:xfrm>
            <a:prstGeom prst="rect">
              <a:avLst/>
            </a:prstGeom>
            <a:solidFill>
              <a:schemeClr val="accent1">
                <a:lumMod val="40000"/>
                <a:lumOff val="60000"/>
              </a:schemeClr>
            </a:solidFill>
          </p:spPr>
          <p:txBody>
            <a:bodyPr vert="horz" lIns="0" tIns="45720" rIns="0" bIns="45720" rtlCol="0" anchor="ctr">
              <a:normAutofit/>
            </a:bodyPr>
            <a:lstStyle>
              <a:lvl1pPr algn="l" defTabSz="914400" rtl="0" eaLnBrk="1" latinLnBrk="0" hangingPunct="1">
                <a:lnSpc>
                  <a:spcPct val="90000"/>
                </a:lnSpc>
                <a:spcBef>
                  <a:spcPct val="0"/>
                </a:spcBef>
                <a:buNone/>
                <a:defRPr sz="2700" kern="1200">
                  <a:solidFill>
                    <a:schemeClr val="tx1"/>
                  </a:solidFill>
                  <a:latin typeface="+mj-lt"/>
                  <a:ea typeface="+mj-ea"/>
                  <a:cs typeface="+mj-cs"/>
                </a:defRPr>
              </a:lvl1pPr>
            </a:lstStyle>
            <a:p>
              <a:pPr algn="ctr"/>
              <a:r>
                <a:rPr lang="en-US" sz="4000" b="1" dirty="0"/>
                <a:t>Practice Exercise</a:t>
              </a:r>
            </a:p>
          </p:txBody>
        </p:sp>
        <p:pic>
          <p:nvPicPr>
            <p:cNvPr id="12" name="Graphic 11" descr="Classroom with solid fill">
              <a:extLst>
                <a:ext uri="{FF2B5EF4-FFF2-40B4-BE49-F238E27FC236}">
                  <a16:creationId xmlns:a16="http://schemas.microsoft.com/office/drawing/2014/main" id="{BB70C175-6AD6-9D7B-F21E-09A727149989}"/>
                </a:ext>
              </a:extLst>
            </p:cNvPr>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526742" y="42761"/>
              <a:ext cx="914400" cy="914400"/>
            </a:xfrm>
            <a:prstGeom prst="rect">
              <a:avLst/>
            </a:prstGeom>
          </p:spPr>
        </p:pic>
      </p:grpSp>
    </p:spTree>
    <p:extLst>
      <p:ext uri="{BB962C8B-B14F-4D97-AF65-F5344CB8AC3E}">
        <p14:creationId xmlns:p14="http://schemas.microsoft.com/office/powerpoint/2010/main" val="939001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000"/>
                                  </p:stCondLst>
                                  <p:childTnLst>
                                    <p:set>
                                      <p:cBhvr>
                                        <p:cTn id="9" dur="1" fill="hold">
                                          <p:stCondLst>
                                            <p:cond delay="0"/>
                                          </p:stCondLst>
                                        </p:cTn>
                                        <p:tgtEl>
                                          <p:spTgt spid="3">
                                            <p:txEl>
                                              <p:pRg st="3" end="3"/>
                                            </p:txEl>
                                          </p:spTgt>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nodeType="afterEffect">
                                  <p:stCondLst>
                                    <p:cond delay="100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1" end="1"/>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5">
                                            <p:txEl>
                                              <p:pRg st="2" end="2"/>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6A97C3C-D17C-3F39-6530-EEB8CD24E90B}"/>
              </a:ext>
            </a:extLst>
          </p:cNvPr>
          <p:cNvSpPr txBox="1"/>
          <p:nvPr/>
        </p:nvSpPr>
        <p:spPr>
          <a:xfrm>
            <a:off x="442776" y="3016652"/>
            <a:ext cx="10993244" cy="1569660"/>
          </a:xfrm>
          <a:prstGeom prst="rect">
            <a:avLst/>
          </a:prstGeom>
          <a:solidFill>
            <a:schemeClr val="accent2">
              <a:lumMod val="40000"/>
              <a:lumOff val="60000"/>
            </a:schemeClr>
          </a:solidFill>
        </p:spPr>
        <p:txBody>
          <a:bodyPr wrap="square" rtlCol="0">
            <a:spAutoFit/>
          </a:bodyPr>
          <a:lstStyle/>
          <a:p>
            <a:pPr lvl="1"/>
            <a:r>
              <a:rPr lang="en-US" sz="2400" dirty="0">
                <a:solidFill>
                  <a:srgbClr val="000000"/>
                </a:solidFill>
              </a:rPr>
              <a:t> Other information: </a:t>
            </a:r>
          </a:p>
          <a:p>
            <a:pPr marL="800100" lvl="1" indent="-342900">
              <a:buFont typeface="Arial" panose="020B0604020202020204" pitchFamily="34" charset="0"/>
              <a:buChar char="•"/>
            </a:pPr>
            <a:r>
              <a:rPr lang="en-US" sz="2400" dirty="0">
                <a:solidFill>
                  <a:srgbClr val="000000"/>
                </a:solidFill>
              </a:rPr>
              <a:t>Last cost estimate was from the concept report. </a:t>
            </a:r>
          </a:p>
          <a:p>
            <a:pPr marL="800100" lvl="1" indent="-342900">
              <a:buFont typeface="Arial" panose="020B0604020202020204" pitchFamily="34" charset="0"/>
              <a:buChar char="•"/>
            </a:pPr>
            <a:r>
              <a:rPr lang="en-US" sz="2400" dirty="0">
                <a:solidFill>
                  <a:srgbClr val="000000"/>
                </a:solidFill>
              </a:rPr>
              <a:t>PM has received the PFPR plans for the PFPR request. </a:t>
            </a:r>
          </a:p>
          <a:p>
            <a:pPr marL="800100" lvl="1" indent="-342900">
              <a:buFont typeface="Arial" panose="020B0604020202020204" pitchFamily="34" charset="0"/>
              <a:buChar char="•"/>
            </a:pPr>
            <a:r>
              <a:rPr lang="en-US" sz="2400" dirty="0">
                <a:solidFill>
                  <a:srgbClr val="000000"/>
                </a:solidFill>
              </a:rPr>
              <a:t>It is a safety (roundabout) project. Therefore, 5% contingency was used.</a:t>
            </a:r>
          </a:p>
        </p:txBody>
      </p:sp>
      <p:pic>
        <p:nvPicPr>
          <p:cNvPr id="11" name="Picture 10">
            <a:extLst>
              <a:ext uri="{FF2B5EF4-FFF2-40B4-BE49-F238E27FC236}">
                <a16:creationId xmlns:a16="http://schemas.microsoft.com/office/drawing/2014/main" id="{72307E8B-0EEA-4EE2-CDE8-BFF33A6416D7}"/>
              </a:ext>
            </a:extLst>
          </p:cNvPr>
          <p:cNvPicPr>
            <a:picLocks noChangeAspect="1"/>
          </p:cNvPicPr>
          <p:nvPr/>
        </p:nvPicPr>
        <p:blipFill>
          <a:blip r:embed="rId3"/>
          <a:stretch>
            <a:fillRect/>
          </a:stretch>
        </p:blipFill>
        <p:spPr>
          <a:xfrm>
            <a:off x="0" y="1059656"/>
            <a:ext cx="12192000" cy="1881808"/>
          </a:xfrm>
          <a:prstGeom prst="rect">
            <a:avLst/>
          </a:prstGeom>
        </p:spPr>
      </p:pic>
      <p:sp>
        <p:nvSpPr>
          <p:cNvPr id="7" name="TextBox 6">
            <a:extLst>
              <a:ext uri="{FF2B5EF4-FFF2-40B4-BE49-F238E27FC236}">
                <a16:creationId xmlns:a16="http://schemas.microsoft.com/office/drawing/2014/main" id="{3431ABB7-5729-81EB-03FE-0DED7773AF21}"/>
              </a:ext>
            </a:extLst>
          </p:cNvPr>
          <p:cNvSpPr txBox="1"/>
          <p:nvPr/>
        </p:nvSpPr>
        <p:spPr>
          <a:xfrm>
            <a:off x="3078814" y="4921180"/>
            <a:ext cx="8875061" cy="1754326"/>
          </a:xfrm>
          <a:prstGeom prst="rect">
            <a:avLst/>
          </a:prstGeom>
          <a:noFill/>
        </p:spPr>
        <p:txBody>
          <a:bodyPr wrap="square" rtlCol="0">
            <a:spAutoFit/>
          </a:bodyPr>
          <a:lstStyle/>
          <a:p>
            <a:r>
              <a:rPr lang="en-US" b="1" dirty="0">
                <a:solidFill>
                  <a:srgbClr val="000000"/>
                </a:solidFill>
              </a:rPr>
              <a:t>Check the Justification Box Response for:</a:t>
            </a:r>
          </a:p>
          <a:p>
            <a:pPr marL="285750" indent="-285750">
              <a:buFont typeface="Wingdings" panose="05000000000000000000" pitchFamily="2" charset="2"/>
              <a:buChar char="ü"/>
            </a:pPr>
            <a:r>
              <a:rPr lang="en-US" dirty="0">
                <a:solidFill>
                  <a:srgbClr val="000000"/>
                </a:solidFill>
              </a:rPr>
              <a:t>Statement telling what plans the costs are based on or if it is an annual update</a:t>
            </a:r>
          </a:p>
          <a:p>
            <a:pPr marL="285750" indent="-285750">
              <a:buFont typeface="Wingdings" panose="05000000000000000000" pitchFamily="2" charset="2"/>
              <a:buChar char="ü"/>
            </a:pPr>
            <a:r>
              <a:rPr lang="en-US" dirty="0">
                <a:solidFill>
                  <a:srgbClr val="000000"/>
                </a:solidFill>
              </a:rPr>
              <a:t>Each paragraph states which funding phase is being discussed</a:t>
            </a:r>
          </a:p>
          <a:p>
            <a:pPr marL="285750" indent="-285750">
              <a:buFont typeface="Wingdings" panose="05000000000000000000" pitchFamily="2" charset="2"/>
              <a:buChar char="ü"/>
            </a:pPr>
            <a:r>
              <a:rPr lang="en-US" dirty="0">
                <a:solidFill>
                  <a:srgbClr val="000000"/>
                </a:solidFill>
              </a:rPr>
              <a:t>A percentage of cost change from the last cost estimate is stated</a:t>
            </a:r>
          </a:p>
          <a:p>
            <a:pPr marL="285750" indent="-285750">
              <a:buFont typeface="Wingdings" panose="05000000000000000000" pitchFamily="2" charset="2"/>
              <a:buChar char="ü"/>
            </a:pPr>
            <a:r>
              <a:rPr lang="en-US" dirty="0">
                <a:solidFill>
                  <a:srgbClr val="000000"/>
                </a:solidFill>
              </a:rPr>
              <a:t>A justification (reason) is stated for the cost change or no-cost change</a:t>
            </a:r>
          </a:p>
          <a:p>
            <a:pPr marL="285750" indent="-285750">
              <a:buFont typeface="Wingdings" panose="05000000000000000000" pitchFamily="2" charset="2"/>
              <a:buChar char="ü"/>
            </a:pPr>
            <a:r>
              <a:rPr lang="en-US" dirty="0">
                <a:solidFill>
                  <a:srgbClr val="000000"/>
                </a:solidFill>
              </a:rPr>
              <a:t>For CST funds, the % of contingency is stated &amp; what criteria it met per Policy 3A-9</a:t>
            </a:r>
          </a:p>
        </p:txBody>
      </p:sp>
      <p:sp>
        <p:nvSpPr>
          <p:cNvPr id="8" name="TextBox 7">
            <a:extLst>
              <a:ext uri="{FF2B5EF4-FFF2-40B4-BE49-F238E27FC236}">
                <a16:creationId xmlns:a16="http://schemas.microsoft.com/office/drawing/2014/main" id="{932986F8-8A4D-9870-042D-18F7843F190C}"/>
              </a:ext>
            </a:extLst>
          </p:cNvPr>
          <p:cNvSpPr txBox="1"/>
          <p:nvPr/>
        </p:nvSpPr>
        <p:spPr>
          <a:xfrm>
            <a:off x="105884" y="4767292"/>
            <a:ext cx="2708366" cy="2062103"/>
          </a:xfrm>
          <a:prstGeom prst="rect">
            <a:avLst/>
          </a:prstGeom>
          <a:noFill/>
        </p:spPr>
        <p:txBody>
          <a:bodyPr wrap="square" rtlCol="0">
            <a:spAutoFit/>
          </a:bodyPr>
          <a:lstStyle/>
          <a:p>
            <a:pPr lvl="1"/>
            <a:r>
              <a:rPr lang="en-US" sz="3200" dirty="0">
                <a:solidFill>
                  <a:srgbClr val="000000"/>
                </a:solidFill>
              </a:rPr>
              <a:t>Write a justification for the cost estimate. </a:t>
            </a:r>
          </a:p>
        </p:txBody>
      </p:sp>
      <p:grpSp>
        <p:nvGrpSpPr>
          <p:cNvPr id="9" name="Group 8">
            <a:extLst>
              <a:ext uri="{FF2B5EF4-FFF2-40B4-BE49-F238E27FC236}">
                <a16:creationId xmlns:a16="http://schemas.microsoft.com/office/drawing/2014/main" id="{ED04D351-DBEE-96C5-FDE3-579D327565BE}"/>
              </a:ext>
            </a:extLst>
          </p:cNvPr>
          <p:cNvGrpSpPr/>
          <p:nvPr/>
        </p:nvGrpSpPr>
        <p:grpSpPr>
          <a:xfrm>
            <a:off x="-66675" y="-15454"/>
            <a:ext cx="12258675" cy="999922"/>
            <a:chOff x="0" y="0"/>
            <a:chExt cx="12258675" cy="999922"/>
          </a:xfrm>
        </p:grpSpPr>
        <p:sp>
          <p:nvSpPr>
            <p:cNvPr id="10" name="Title 21">
              <a:extLst>
                <a:ext uri="{FF2B5EF4-FFF2-40B4-BE49-F238E27FC236}">
                  <a16:creationId xmlns:a16="http://schemas.microsoft.com/office/drawing/2014/main" id="{426F2EE6-761B-8558-6E96-41B6E4719361}"/>
                </a:ext>
              </a:extLst>
            </p:cNvPr>
            <p:cNvSpPr txBox="1">
              <a:spLocks/>
            </p:cNvSpPr>
            <p:nvPr/>
          </p:nvSpPr>
          <p:spPr>
            <a:xfrm>
              <a:off x="0" y="0"/>
              <a:ext cx="12258675" cy="999922"/>
            </a:xfrm>
            <a:prstGeom prst="rect">
              <a:avLst/>
            </a:prstGeom>
            <a:solidFill>
              <a:schemeClr val="accent1">
                <a:lumMod val="40000"/>
                <a:lumOff val="60000"/>
              </a:schemeClr>
            </a:solidFill>
          </p:spPr>
          <p:txBody>
            <a:bodyPr vert="horz" lIns="0" tIns="45720" rIns="0" bIns="45720" rtlCol="0" anchor="ctr">
              <a:normAutofit/>
            </a:bodyPr>
            <a:lstStyle>
              <a:lvl1pPr algn="l" defTabSz="914400" rtl="0" eaLnBrk="1" latinLnBrk="0" hangingPunct="1">
                <a:lnSpc>
                  <a:spcPct val="90000"/>
                </a:lnSpc>
                <a:spcBef>
                  <a:spcPct val="0"/>
                </a:spcBef>
                <a:buNone/>
                <a:defRPr sz="2700" kern="1200">
                  <a:solidFill>
                    <a:schemeClr val="tx1"/>
                  </a:solidFill>
                  <a:latin typeface="+mj-lt"/>
                  <a:ea typeface="+mj-ea"/>
                  <a:cs typeface="+mj-cs"/>
                </a:defRPr>
              </a:lvl1pPr>
            </a:lstStyle>
            <a:p>
              <a:pPr algn="ctr"/>
              <a:r>
                <a:rPr lang="en-US" sz="4000" b="1" dirty="0"/>
                <a:t>Practice Exercise</a:t>
              </a:r>
            </a:p>
          </p:txBody>
        </p:sp>
        <p:pic>
          <p:nvPicPr>
            <p:cNvPr id="12" name="Graphic 11" descr="Classroom with solid fill">
              <a:extLst>
                <a:ext uri="{FF2B5EF4-FFF2-40B4-BE49-F238E27FC236}">
                  <a16:creationId xmlns:a16="http://schemas.microsoft.com/office/drawing/2014/main" id="{C197568B-6656-AF22-D831-E23EF4A9BF9A}"/>
                </a:ext>
              </a:extLst>
            </p:cNvPr>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526742" y="42761"/>
              <a:ext cx="914400" cy="914400"/>
            </a:xfrm>
            <a:prstGeom prst="rect">
              <a:avLst/>
            </a:prstGeom>
          </p:spPr>
        </p:pic>
      </p:grpSp>
    </p:spTree>
    <p:extLst>
      <p:ext uri="{BB962C8B-B14F-4D97-AF65-F5344CB8AC3E}">
        <p14:creationId xmlns:p14="http://schemas.microsoft.com/office/powerpoint/2010/main" val="236264351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7208000-A4CB-A533-FE69-3FA4993DED65}"/>
              </a:ext>
            </a:extLst>
          </p:cNvPr>
          <p:cNvPicPr>
            <a:picLocks noChangeAspect="1"/>
          </p:cNvPicPr>
          <p:nvPr/>
        </p:nvPicPr>
        <p:blipFill>
          <a:blip r:embed="rId3"/>
          <a:stretch>
            <a:fillRect/>
          </a:stretch>
        </p:blipFill>
        <p:spPr>
          <a:xfrm>
            <a:off x="0" y="1134865"/>
            <a:ext cx="12192000" cy="3664647"/>
          </a:xfrm>
          <a:prstGeom prst="rect">
            <a:avLst/>
          </a:prstGeom>
        </p:spPr>
      </p:pic>
      <p:pic>
        <p:nvPicPr>
          <p:cNvPr id="9" name="Picture 8">
            <a:extLst>
              <a:ext uri="{FF2B5EF4-FFF2-40B4-BE49-F238E27FC236}">
                <a16:creationId xmlns:a16="http://schemas.microsoft.com/office/drawing/2014/main" id="{14B9ACF9-96D4-4A85-B916-A4BF8B386613}"/>
              </a:ext>
            </a:extLst>
          </p:cNvPr>
          <p:cNvPicPr>
            <a:picLocks noChangeAspect="1"/>
          </p:cNvPicPr>
          <p:nvPr/>
        </p:nvPicPr>
        <p:blipFill>
          <a:blip r:embed="rId4"/>
          <a:stretch>
            <a:fillRect/>
          </a:stretch>
        </p:blipFill>
        <p:spPr>
          <a:xfrm>
            <a:off x="0" y="2261180"/>
            <a:ext cx="5963482" cy="247685"/>
          </a:xfrm>
          <a:prstGeom prst="rect">
            <a:avLst/>
          </a:prstGeom>
        </p:spPr>
      </p:pic>
      <p:pic>
        <p:nvPicPr>
          <p:cNvPr id="15" name="Picture 14">
            <a:extLst>
              <a:ext uri="{FF2B5EF4-FFF2-40B4-BE49-F238E27FC236}">
                <a16:creationId xmlns:a16="http://schemas.microsoft.com/office/drawing/2014/main" id="{0E59861A-9E91-D45A-6761-0151726EF4C8}"/>
              </a:ext>
            </a:extLst>
          </p:cNvPr>
          <p:cNvPicPr>
            <a:picLocks noChangeAspect="1"/>
          </p:cNvPicPr>
          <p:nvPr/>
        </p:nvPicPr>
        <p:blipFill>
          <a:blip r:embed="rId5"/>
          <a:stretch>
            <a:fillRect/>
          </a:stretch>
        </p:blipFill>
        <p:spPr>
          <a:xfrm>
            <a:off x="832" y="3882142"/>
            <a:ext cx="12009863" cy="973178"/>
          </a:xfrm>
          <a:prstGeom prst="rect">
            <a:avLst/>
          </a:prstGeom>
        </p:spPr>
      </p:pic>
      <p:pic>
        <p:nvPicPr>
          <p:cNvPr id="3" name="Picture 2">
            <a:extLst>
              <a:ext uri="{FF2B5EF4-FFF2-40B4-BE49-F238E27FC236}">
                <a16:creationId xmlns:a16="http://schemas.microsoft.com/office/drawing/2014/main" id="{4A5D75CD-FA83-D3A7-D970-D6521C28209C}"/>
              </a:ext>
            </a:extLst>
          </p:cNvPr>
          <p:cNvPicPr>
            <a:picLocks noChangeAspect="1"/>
          </p:cNvPicPr>
          <p:nvPr/>
        </p:nvPicPr>
        <p:blipFill>
          <a:blip r:embed="rId6"/>
          <a:stretch>
            <a:fillRect/>
          </a:stretch>
        </p:blipFill>
        <p:spPr>
          <a:xfrm>
            <a:off x="0" y="2682241"/>
            <a:ext cx="12192000" cy="703926"/>
          </a:xfrm>
          <a:prstGeom prst="rect">
            <a:avLst/>
          </a:prstGeom>
        </p:spPr>
      </p:pic>
      <p:pic>
        <p:nvPicPr>
          <p:cNvPr id="5" name="Picture 4">
            <a:extLst>
              <a:ext uri="{FF2B5EF4-FFF2-40B4-BE49-F238E27FC236}">
                <a16:creationId xmlns:a16="http://schemas.microsoft.com/office/drawing/2014/main" id="{C43BF73E-541E-8319-D265-03A9CDE2CCF5}"/>
              </a:ext>
            </a:extLst>
          </p:cNvPr>
          <p:cNvPicPr>
            <a:picLocks noChangeAspect="1"/>
          </p:cNvPicPr>
          <p:nvPr/>
        </p:nvPicPr>
        <p:blipFill>
          <a:blip r:embed="rId7"/>
          <a:stretch>
            <a:fillRect/>
          </a:stretch>
        </p:blipFill>
        <p:spPr>
          <a:xfrm>
            <a:off x="0" y="3497783"/>
            <a:ext cx="10717121" cy="285790"/>
          </a:xfrm>
          <a:prstGeom prst="rect">
            <a:avLst/>
          </a:prstGeom>
        </p:spPr>
      </p:pic>
      <p:sp>
        <p:nvSpPr>
          <p:cNvPr id="2" name="TextBox 1">
            <a:extLst>
              <a:ext uri="{FF2B5EF4-FFF2-40B4-BE49-F238E27FC236}">
                <a16:creationId xmlns:a16="http://schemas.microsoft.com/office/drawing/2014/main" id="{6C304459-008E-D399-65B5-B56717B36907}"/>
              </a:ext>
            </a:extLst>
          </p:cNvPr>
          <p:cNvSpPr txBox="1"/>
          <p:nvPr/>
        </p:nvSpPr>
        <p:spPr>
          <a:xfrm>
            <a:off x="2374467" y="5269670"/>
            <a:ext cx="7999320" cy="1077218"/>
          </a:xfrm>
          <a:prstGeom prst="rect">
            <a:avLst/>
          </a:prstGeom>
          <a:solidFill>
            <a:srgbClr val="FFC000"/>
          </a:solidFill>
        </p:spPr>
        <p:txBody>
          <a:bodyPr wrap="square" rtlCol="0">
            <a:spAutoFit/>
          </a:bodyPr>
          <a:lstStyle/>
          <a:p>
            <a:r>
              <a:rPr lang="en-US" sz="3200" dirty="0">
                <a:solidFill>
                  <a:srgbClr val="000000"/>
                </a:solidFill>
              </a:rPr>
              <a:t>Reminder: The funding cost staying the same is </a:t>
            </a:r>
            <a:r>
              <a:rPr lang="en-US" sz="3200" b="1" u="sng" dirty="0">
                <a:solidFill>
                  <a:srgbClr val="000000"/>
                </a:solidFill>
              </a:rPr>
              <a:t>NOT</a:t>
            </a:r>
            <a:r>
              <a:rPr lang="en-US" sz="3200" dirty="0">
                <a:solidFill>
                  <a:srgbClr val="000000"/>
                </a:solidFill>
              </a:rPr>
              <a:t> a no-change cost estimate. </a:t>
            </a:r>
          </a:p>
        </p:txBody>
      </p:sp>
      <p:grpSp>
        <p:nvGrpSpPr>
          <p:cNvPr id="11" name="Group 10">
            <a:extLst>
              <a:ext uri="{FF2B5EF4-FFF2-40B4-BE49-F238E27FC236}">
                <a16:creationId xmlns:a16="http://schemas.microsoft.com/office/drawing/2014/main" id="{7EFEA972-9209-26C6-4C1C-91CA4C34F0D3}"/>
              </a:ext>
            </a:extLst>
          </p:cNvPr>
          <p:cNvGrpSpPr/>
          <p:nvPr/>
        </p:nvGrpSpPr>
        <p:grpSpPr>
          <a:xfrm>
            <a:off x="-66675" y="-15454"/>
            <a:ext cx="12258675" cy="999922"/>
            <a:chOff x="0" y="0"/>
            <a:chExt cx="12258675" cy="999922"/>
          </a:xfrm>
        </p:grpSpPr>
        <p:sp>
          <p:nvSpPr>
            <p:cNvPr id="12" name="Title 21">
              <a:extLst>
                <a:ext uri="{FF2B5EF4-FFF2-40B4-BE49-F238E27FC236}">
                  <a16:creationId xmlns:a16="http://schemas.microsoft.com/office/drawing/2014/main" id="{F807E728-41A2-E74E-8E9F-027B136EF8BB}"/>
                </a:ext>
              </a:extLst>
            </p:cNvPr>
            <p:cNvSpPr txBox="1">
              <a:spLocks/>
            </p:cNvSpPr>
            <p:nvPr/>
          </p:nvSpPr>
          <p:spPr>
            <a:xfrm>
              <a:off x="0" y="0"/>
              <a:ext cx="12258675" cy="999922"/>
            </a:xfrm>
            <a:prstGeom prst="rect">
              <a:avLst/>
            </a:prstGeom>
            <a:solidFill>
              <a:schemeClr val="accent1">
                <a:lumMod val="40000"/>
                <a:lumOff val="60000"/>
              </a:schemeClr>
            </a:solidFill>
          </p:spPr>
          <p:txBody>
            <a:bodyPr vert="horz" lIns="0" tIns="45720" rIns="0" bIns="45720" rtlCol="0" anchor="ctr">
              <a:normAutofit/>
            </a:bodyPr>
            <a:lstStyle>
              <a:lvl1pPr algn="l" defTabSz="914400" rtl="0" eaLnBrk="1" latinLnBrk="0" hangingPunct="1">
                <a:lnSpc>
                  <a:spcPct val="90000"/>
                </a:lnSpc>
                <a:spcBef>
                  <a:spcPct val="0"/>
                </a:spcBef>
                <a:buNone/>
                <a:defRPr sz="2700" kern="1200">
                  <a:solidFill>
                    <a:schemeClr val="tx1"/>
                  </a:solidFill>
                  <a:latin typeface="+mj-lt"/>
                  <a:ea typeface="+mj-ea"/>
                  <a:cs typeface="+mj-cs"/>
                </a:defRPr>
              </a:lvl1pPr>
            </a:lstStyle>
            <a:p>
              <a:pPr algn="ctr"/>
              <a:r>
                <a:rPr lang="en-US" sz="4000" b="1" dirty="0"/>
                <a:t>Practice Exercise</a:t>
              </a:r>
            </a:p>
          </p:txBody>
        </p:sp>
        <p:pic>
          <p:nvPicPr>
            <p:cNvPr id="13" name="Graphic 12" descr="Classroom with solid fill">
              <a:extLst>
                <a:ext uri="{FF2B5EF4-FFF2-40B4-BE49-F238E27FC236}">
                  <a16:creationId xmlns:a16="http://schemas.microsoft.com/office/drawing/2014/main" id="{87AE5366-8475-A90C-14B7-45F839E826AD}"/>
                </a:ext>
              </a:extLst>
            </p:cNvPr>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526742" y="42761"/>
              <a:ext cx="914400" cy="914400"/>
            </a:xfrm>
            <a:prstGeom prst="rect">
              <a:avLst/>
            </a:prstGeom>
          </p:spPr>
        </p:pic>
      </p:grpSp>
    </p:spTree>
    <p:extLst>
      <p:ext uri="{BB962C8B-B14F-4D97-AF65-F5344CB8AC3E}">
        <p14:creationId xmlns:p14="http://schemas.microsoft.com/office/powerpoint/2010/main" val="12270617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1000"/>
                                        <p:tgtEl>
                                          <p:spTgt spid="2"/>
                                        </p:tgtEl>
                                      </p:cBhvr>
                                    </p:animEffect>
                                    <p:anim calcmode="lin" valueType="num">
                                      <p:cBhvr>
                                        <p:cTn id="24" dur="1000" fill="hold"/>
                                        <p:tgtEl>
                                          <p:spTgt spid="2"/>
                                        </p:tgtEl>
                                        <p:attrNameLst>
                                          <p:attrName>ppt_x</p:attrName>
                                        </p:attrNameLst>
                                      </p:cBhvr>
                                      <p:tavLst>
                                        <p:tav tm="0">
                                          <p:val>
                                            <p:strVal val="#ppt_x"/>
                                          </p:val>
                                        </p:tav>
                                        <p:tav tm="100000">
                                          <p:val>
                                            <p:strVal val="#ppt_x"/>
                                          </p:val>
                                        </p:tav>
                                      </p:tavLst>
                                    </p:anim>
                                    <p:anim calcmode="lin" valueType="num">
                                      <p:cBhvr>
                                        <p:cTn id="2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793EFDB-AF51-7465-D234-67C10BDDFAC1}"/>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2555A626-405E-40C2-8955-937B4DB54E52}"/>
              </a:ext>
            </a:extLst>
          </p:cNvPr>
          <p:cNvPicPr>
            <a:picLocks noChangeAspect="1"/>
          </p:cNvPicPr>
          <p:nvPr/>
        </p:nvPicPr>
        <p:blipFill>
          <a:blip r:embed="rId3">
            <a:extLst>
              <a:ext uri="{28A0092B-C50C-407E-A947-70E740481C1C}">
                <a14:useLocalDpi xmlns:a14="http://schemas.microsoft.com/office/drawing/2010/main" val="0"/>
              </a:ext>
            </a:extLst>
          </a:blip>
          <a:srcRect l="20584" r="20584"/>
          <a:stretch/>
        </p:blipFill>
        <p:spPr>
          <a:xfrm>
            <a:off x="6816177" y="1343025"/>
            <a:ext cx="4568484" cy="4572000"/>
          </a:xfrm>
          <a:prstGeom prst="ellipse">
            <a:avLst/>
          </a:prstGeom>
        </p:spPr>
      </p:pic>
      <p:sp>
        <p:nvSpPr>
          <p:cNvPr id="5" name="Title 4">
            <a:extLst>
              <a:ext uri="{FF2B5EF4-FFF2-40B4-BE49-F238E27FC236}">
                <a16:creationId xmlns:a16="http://schemas.microsoft.com/office/drawing/2014/main" id="{2A5DE5A6-2899-4336-8776-07C07F0CCEE7}"/>
              </a:ext>
            </a:extLst>
          </p:cNvPr>
          <p:cNvSpPr txBox="1">
            <a:spLocks/>
          </p:cNvSpPr>
          <p:nvPr/>
        </p:nvSpPr>
        <p:spPr>
          <a:xfrm>
            <a:off x="371475" y="2740769"/>
            <a:ext cx="6085114" cy="2852737"/>
          </a:xfrm>
        </p:spPr>
        <p:txBody>
          <a:bodyPr lIns="0" rIns="0">
            <a:normAutofit/>
          </a:bodyPr>
          <a:lstStyle>
            <a:lvl1pPr algn="ctr" defTabSz="914400" rtl="0" eaLnBrk="1" latinLnBrk="0" hangingPunct="1">
              <a:lnSpc>
                <a:spcPct val="90000"/>
              </a:lnSpc>
              <a:spcBef>
                <a:spcPct val="0"/>
              </a:spcBef>
              <a:buNone/>
              <a:defRPr sz="2700" b="1" kern="1200">
                <a:solidFill>
                  <a:srgbClr val="085694"/>
                </a:solidFill>
                <a:latin typeface="+mj-lt"/>
                <a:ea typeface="+mj-ea"/>
                <a:cs typeface="+mj-cs"/>
              </a:defRPr>
            </a:lvl1pPr>
          </a:lstStyle>
          <a:p>
            <a:r>
              <a:rPr lang="en-US" sz="5400" dirty="0"/>
              <a:t>Cost Estimate: Package Components</a:t>
            </a:r>
          </a:p>
        </p:txBody>
      </p:sp>
    </p:spTree>
    <p:extLst>
      <p:ext uri="{BB962C8B-B14F-4D97-AF65-F5344CB8AC3E}">
        <p14:creationId xmlns:p14="http://schemas.microsoft.com/office/powerpoint/2010/main" val="421184860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6A97C3C-D17C-3F39-6530-EEB8CD24E90B}"/>
              </a:ext>
            </a:extLst>
          </p:cNvPr>
          <p:cNvSpPr txBox="1"/>
          <p:nvPr/>
        </p:nvSpPr>
        <p:spPr>
          <a:xfrm>
            <a:off x="450627" y="2013451"/>
            <a:ext cx="10993244" cy="6278642"/>
          </a:xfrm>
          <a:prstGeom prst="rect">
            <a:avLst/>
          </a:prstGeom>
          <a:noFill/>
        </p:spPr>
        <p:txBody>
          <a:bodyPr wrap="square" rtlCol="0">
            <a:spAutoFit/>
          </a:bodyPr>
          <a:lstStyle/>
          <a:p>
            <a:pPr marL="742950" lvl="1" indent="-285750">
              <a:buFont typeface="Arial" panose="020B0604020202020204" pitchFamily="34" charset="0"/>
              <a:buChar char="•"/>
            </a:pPr>
            <a:endParaRPr lang="en-US" sz="1200" dirty="0">
              <a:solidFill>
                <a:srgbClr val="000000"/>
              </a:solidFill>
            </a:endParaRPr>
          </a:p>
          <a:p>
            <a:pPr marL="285750" indent="-285750">
              <a:buFont typeface="Arial" panose="020B0604020202020204" pitchFamily="34" charset="0"/>
              <a:buChar char="•"/>
            </a:pPr>
            <a:r>
              <a:rPr lang="en-US" sz="2800" dirty="0">
                <a:solidFill>
                  <a:srgbClr val="000000"/>
                </a:solidFill>
              </a:rPr>
              <a:t>Check that the Cost Estimate has the following before submitting it for review:</a:t>
            </a:r>
          </a:p>
          <a:p>
            <a:endParaRPr lang="en-US" sz="2800" dirty="0">
              <a:solidFill>
                <a:srgbClr val="000000"/>
              </a:solidFill>
            </a:endParaRPr>
          </a:p>
          <a:p>
            <a:pPr marL="742950" lvl="1" indent="-285750">
              <a:buFont typeface="Arial" panose="020B0604020202020204" pitchFamily="34" charset="0"/>
              <a:buChar char="•"/>
            </a:pPr>
            <a:r>
              <a:rPr lang="en-US" sz="2800" b="1" dirty="0">
                <a:solidFill>
                  <a:srgbClr val="045594"/>
                </a:solidFill>
              </a:rPr>
              <a:t>Revisions to Programmed Costs </a:t>
            </a:r>
            <a:r>
              <a:rPr lang="en-US" sz="2800" dirty="0">
                <a:solidFill>
                  <a:srgbClr val="000000"/>
                </a:solidFill>
              </a:rPr>
              <a:t>(template)</a:t>
            </a:r>
          </a:p>
          <a:p>
            <a:pPr marL="1200150" lvl="2" indent="-285750">
              <a:buFont typeface="Arial" panose="020B0604020202020204" pitchFamily="34" charset="0"/>
              <a:buChar char="•"/>
            </a:pPr>
            <a:r>
              <a:rPr lang="en-US" sz="2800" dirty="0">
                <a:solidFill>
                  <a:srgbClr val="000000"/>
                </a:solidFill>
              </a:rPr>
              <a:t>Cover Letter</a:t>
            </a:r>
          </a:p>
          <a:p>
            <a:pPr marL="1200150" lvl="2" indent="-285750">
              <a:buFont typeface="Arial" panose="020B0604020202020204" pitchFamily="34" charset="0"/>
              <a:buChar char="•"/>
            </a:pPr>
            <a:r>
              <a:rPr lang="en-US" sz="2800" dirty="0">
                <a:solidFill>
                  <a:srgbClr val="000000"/>
                </a:solidFill>
              </a:rPr>
              <a:t>Validation to Final QC-QA (only </a:t>
            </a:r>
            <a:r>
              <a:rPr lang="en-US" sz="2800" i="1" dirty="0">
                <a:solidFill>
                  <a:srgbClr val="000000"/>
                </a:solidFill>
              </a:rPr>
              <a:t>if CST included</a:t>
            </a:r>
            <a:r>
              <a:rPr lang="en-US" sz="2800" dirty="0">
                <a:solidFill>
                  <a:srgbClr val="000000"/>
                </a:solidFill>
              </a:rPr>
              <a:t>)</a:t>
            </a:r>
          </a:p>
          <a:p>
            <a:pPr marL="1200150" lvl="2" indent="-285750">
              <a:buFont typeface="Arial" panose="020B0604020202020204" pitchFamily="34" charset="0"/>
              <a:buChar char="•"/>
            </a:pPr>
            <a:r>
              <a:rPr lang="en-US" sz="2800" dirty="0">
                <a:solidFill>
                  <a:srgbClr val="000000"/>
                </a:solidFill>
              </a:rPr>
              <a:t>Cost Estimate Worksheet</a:t>
            </a:r>
          </a:p>
          <a:p>
            <a:pPr marL="1200150" lvl="2" indent="-285750">
              <a:buFont typeface="Arial" panose="020B0604020202020204" pitchFamily="34" charset="0"/>
              <a:buChar char="•"/>
            </a:pPr>
            <a:r>
              <a:rPr lang="en-US" sz="2800" dirty="0">
                <a:solidFill>
                  <a:srgbClr val="000000"/>
                </a:solidFill>
              </a:rPr>
              <a:t>Optional Cost Explanations (</a:t>
            </a:r>
            <a:r>
              <a:rPr lang="en-US" sz="2800" i="1" dirty="0">
                <a:solidFill>
                  <a:srgbClr val="000000"/>
                </a:solidFill>
              </a:rPr>
              <a:t>if needed</a:t>
            </a:r>
            <a:r>
              <a:rPr lang="en-US" sz="2800" dirty="0">
                <a:solidFill>
                  <a:srgbClr val="000000"/>
                </a:solidFill>
              </a:rPr>
              <a:t>)</a:t>
            </a:r>
          </a:p>
          <a:p>
            <a:pPr marL="742950" lvl="1" indent="-285750">
              <a:buFont typeface="Arial" panose="020B0604020202020204" pitchFamily="34" charset="0"/>
              <a:buChar char="•"/>
            </a:pPr>
            <a:endParaRPr lang="en-US" sz="2800" dirty="0">
              <a:solidFill>
                <a:srgbClr val="000000"/>
              </a:solidFill>
            </a:endParaRPr>
          </a:p>
          <a:p>
            <a:pPr marL="742950" lvl="1" indent="-285750">
              <a:buFont typeface="Arial" panose="020B0604020202020204" pitchFamily="34" charset="0"/>
              <a:buChar char="•"/>
            </a:pPr>
            <a:endParaRPr lang="en-US" sz="2800" dirty="0">
              <a:solidFill>
                <a:srgbClr val="000000"/>
              </a:solidFill>
            </a:endParaRPr>
          </a:p>
          <a:p>
            <a:pPr marL="1200150" lvl="2" indent="-285750">
              <a:buFont typeface="Arial" panose="020B0604020202020204" pitchFamily="34" charset="0"/>
              <a:buChar char="•"/>
            </a:pPr>
            <a:endParaRPr lang="en-US" sz="2800" dirty="0">
              <a:solidFill>
                <a:srgbClr val="000000"/>
              </a:solidFill>
            </a:endParaRPr>
          </a:p>
          <a:p>
            <a:pPr marL="1200150" lvl="2" indent="-285750">
              <a:buFont typeface="Arial" panose="020B0604020202020204" pitchFamily="34" charset="0"/>
              <a:buChar char="•"/>
            </a:pPr>
            <a:endParaRPr lang="en-US" sz="2800" dirty="0">
              <a:solidFill>
                <a:srgbClr val="000000"/>
              </a:solidFill>
            </a:endParaRPr>
          </a:p>
          <a:p>
            <a:endParaRPr lang="en-US" dirty="0">
              <a:solidFill>
                <a:srgbClr val="000000"/>
              </a:solidFill>
            </a:endParaRPr>
          </a:p>
          <a:p>
            <a:pPr marL="742950" lvl="1" indent="-285750">
              <a:buFont typeface="Arial" panose="020B0604020202020204" pitchFamily="34" charset="0"/>
              <a:buChar char="•"/>
            </a:pPr>
            <a:endParaRPr lang="en-US" dirty="0">
              <a:solidFill>
                <a:srgbClr val="000000"/>
              </a:solidFill>
            </a:endParaRPr>
          </a:p>
          <a:p>
            <a:pPr lvl="1"/>
            <a:endParaRPr lang="en-US" dirty="0">
              <a:solidFill>
                <a:srgbClr val="000000"/>
              </a:solidFill>
            </a:endParaRPr>
          </a:p>
        </p:txBody>
      </p:sp>
      <p:sp>
        <p:nvSpPr>
          <p:cNvPr id="7" name="Title 21">
            <a:extLst>
              <a:ext uri="{FF2B5EF4-FFF2-40B4-BE49-F238E27FC236}">
                <a16:creationId xmlns:a16="http://schemas.microsoft.com/office/drawing/2014/main" id="{8381A9C7-82D7-1AED-FD02-E85A452D5278}"/>
              </a:ext>
            </a:extLst>
          </p:cNvPr>
          <p:cNvSpPr txBox="1">
            <a:spLocks/>
          </p:cNvSpPr>
          <p:nvPr/>
        </p:nvSpPr>
        <p:spPr>
          <a:xfrm>
            <a:off x="208429" y="432300"/>
            <a:ext cx="11477640" cy="800101"/>
          </a:xfrm>
          <a:prstGeom prst="rect">
            <a:avLst/>
          </a:prstGeom>
          <a:noFill/>
        </p:spPr>
        <p:txBody>
          <a:bodyPr vert="horz" lIns="0" tIns="45720" rIns="0" bIns="45720" rtlCol="0" anchor="b">
            <a:normAutofit/>
          </a:bodyPr>
          <a:lstStyle>
            <a:lvl1pPr algn="l" defTabSz="914400" rtl="0" eaLnBrk="1" latinLnBrk="0" hangingPunct="1">
              <a:lnSpc>
                <a:spcPct val="90000"/>
              </a:lnSpc>
              <a:spcBef>
                <a:spcPct val="0"/>
              </a:spcBef>
              <a:buNone/>
              <a:defRPr sz="2700" kern="1200">
                <a:solidFill>
                  <a:schemeClr val="tx1"/>
                </a:solidFill>
                <a:latin typeface="+mj-lt"/>
                <a:ea typeface="+mj-ea"/>
                <a:cs typeface="+mj-cs"/>
              </a:defRPr>
            </a:lvl1pPr>
          </a:lstStyle>
          <a:p>
            <a:pPr algn="ctr"/>
            <a:r>
              <a:rPr lang="en-US" sz="4000" b="1" dirty="0">
                <a:solidFill>
                  <a:srgbClr val="045594"/>
                </a:solidFill>
              </a:rPr>
              <a:t>Cost Estimate: Package Components</a:t>
            </a:r>
          </a:p>
        </p:txBody>
      </p:sp>
    </p:spTree>
    <p:extLst>
      <p:ext uri="{BB962C8B-B14F-4D97-AF65-F5344CB8AC3E}">
        <p14:creationId xmlns:p14="http://schemas.microsoft.com/office/powerpoint/2010/main" val="171016661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6A97C3C-D17C-3F39-6530-EEB8CD24E90B}"/>
              </a:ext>
            </a:extLst>
          </p:cNvPr>
          <p:cNvSpPr txBox="1"/>
          <p:nvPr/>
        </p:nvSpPr>
        <p:spPr>
          <a:xfrm>
            <a:off x="599378" y="2213476"/>
            <a:ext cx="10993244" cy="6278642"/>
          </a:xfrm>
          <a:prstGeom prst="rect">
            <a:avLst/>
          </a:prstGeom>
          <a:noFill/>
        </p:spPr>
        <p:txBody>
          <a:bodyPr wrap="square" rtlCol="0">
            <a:spAutoFit/>
          </a:bodyPr>
          <a:lstStyle/>
          <a:p>
            <a:pPr marL="742950" lvl="1" indent="-285750">
              <a:buFont typeface="Arial" panose="020B0604020202020204" pitchFamily="34" charset="0"/>
              <a:buChar char="•"/>
            </a:pPr>
            <a:endParaRPr lang="en-US" sz="1200" dirty="0">
              <a:solidFill>
                <a:srgbClr val="000000"/>
              </a:solidFill>
            </a:endParaRPr>
          </a:p>
          <a:p>
            <a:pPr marL="285750" indent="-285750">
              <a:buFont typeface="Arial" panose="020B0604020202020204" pitchFamily="34" charset="0"/>
              <a:buChar char="•"/>
            </a:pPr>
            <a:r>
              <a:rPr lang="en-US" sz="2800" dirty="0">
                <a:solidFill>
                  <a:srgbClr val="000000"/>
                </a:solidFill>
              </a:rPr>
              <a:t>Check that the Cost Estimate has the following before submitting it for review:</a:t>
            </a:r>
          </a:p>
          <a:p>
            <a:endParaRPr lang="en-US" sz="2800" dirty="0">
              <a:solidFill>
                <a:srgbClr val="000000"/>
              </a:solidFill>
            </a:endParaRPr>
          </a:p>
          <a:p>
            <a:pPr marL="742950" lvl="1" indent="-285750">
              <a:buFont typeface="Arial" panose="020B0604020202020204" pitchFamily="34" charset="0"/>
              <a:buChar char="•"/>
            </a:pPr>
            <a:r>
              <a:rPr lang="en-US" sz="2800" b="1" dirty="0">
                <a:solidFill>
                  <a:srgbClr val="045594"/>
                </a:solidFill>
              </a:rPr>
              <a:t>If CST increases by 20% or more, also include:</a:t>
            </a:r>
          </a:p>
          <a:p>
            <a:pPr marL="1200150" lvl="2" indent="-285750">
              <a:buFont typeface="Arial" panose="020B0604020202020204" pitchFamily="34" charset="0"/>
              <a:buChar char="•"/>
            </a:pPr>
            <a:r>
              <a:rPr lang="en-US" sz="2800" dirty="0">
                <a:solidFill>
                  <a:srgbClr val="000000"/>
                </a:solidFill>
              </a:rPr>
              <a:t>Cover Page (</a:t>
            </a:r>
            <a:r>
              <a:rPr lang="en-US" sz="2800" i="1" dirty="0">
                <a:solidFill>
                  <a:srgbClr val="000000"/>
                </a:solidFill>
              </a:rPr>
              <a:t>also include if cost increase is &gt;$2M</a:t>
            </a:r>
            <a:r>
              <a:rPr lang="en-US" sz="2800" dirty="0">
                <a:solidFill>
                  <a:srgbClr val="000000"/>
                </a:solidFill>
              </a:rPr>
              <a:t>)</a:t>
            </a:r>
          </a:p>
          <a:p>
            <a:pPr marL="1200150" lvl="2" indent="-285750">
              <a:buFont typeface="Arial" panose="020B0604020202020204" pitchFamily="34" charset="0"/>
              <a:buChar char="•"/>
            </a:pPr>
            <a:r>
              <a:rPr lang="en-US" sz="2800" dirty="0">
                <a:solidFill>
                  <a:srgbClr val="000000"/>
                </a:solidFill>
              </a:rPr>
              <a:t>One of the following:</a:t>
            </a:r>
          </a:p>
          <a:p>
            <a:pPr marL="1657350" lvl="3" indent="-285750">
              <a:buFont typeface="Arial" panose="020B0604020202020204" pitchFamily="34" charset="0"/>
              <a:buChar char="•"/>
            </a:pPr>
            <a:r>
              <a:rPr lang="en-US" sz="2800" dirty="0">
                <a:solidFill>
                  <a:srgbClr val="000000"/>
                </a:solidFill>
              </a:rPr>
              <a:t>Cost increase explanation letter (</a:t>
            </a:r>
            <a:r>
              <a:rPr lang="en-US" sz="2800" i="1" dirty="0">
                <a:solidFill>
                  <a:srgbClr val="000000"/>
                </a:solidFill>
              </a:rPr>
              <a:t>from designer</a:t>
            </a:r>
            <a:r>
              <a:rPr lang="en-US" sz="2800" dirty="0">
                <a:solidFill>
                  <a:srgbClr val="000000"/>
                </a:solidFill>
              </a:rPr>
              <a:t>) or</a:t>
            </a:r>
          </a:p>
          <a:p>
            <a:pPr marL="1657350" lvl="3" indent="-285750">
              <a:buFont typeface="Arial" panose="020B0604020202020204" pitchFamily="34" charset="0"/>
              <a:buChar char="•"/>
            </a:pPr>
            <a:r>
              <a:rPr lang="en-US" sz="2800" dirty="0">
                <a:solidFill>
                  <a:srgbClr val="000000"/>
                </a:solidFill>
              </a:rPr>
              <a:t>Cost Estimate Comparison Tool (</a:t>
            </a:r>
            <a:r>
              <a:rPr lang="en-US" sz="2800" i="1" dirty="0">
                <a:solidFill>
                  <a:srgbClr val="000000"/>
                </a:solidFill>
              </a:rPr>
              <a:t>from designer</a:t>
            </a:r>
            <a:r>
              <a:rPr lang="en-US" sz="2800" dirty="0">
                <a:solidFill>
                  <a:srgbClr val="000000"/>
                </a:solidFill>
              </a:rPr>
              <a:t>)</a:t>
            </a:r>
          </a:p>
          <a:p>
            <a:pPr marL="742950" lvl="1" indent="-285750">
              <a:buFont typeface="Arial" panose="020B0604020202020204" pitchFamily="34" charset="0"/>
              <a:buChar char="•"/>
            </a:pPr>
            <a:endParaRPr lang="en-US" sz="2800" dirty="0">
              <a:solidFill>
                <a:srgbClr val="000000"/>
              </a:solidFill>
            </a:endParaRPr>
          </a:p>
          <a:p>
            <a:pPr marL="742950" lvl="1" indent="-285750">
              <a:buFont typeface="Arial" panose="020B0604020202020204" pitchFamily="34" charset="0"/>
              <a:buChar char="•"/>
            </a:pPr>
            <a:endParaRPr lang="en-US" sz="2800" dirty="0">
              <a:solidFill>
                <a:srgbClr val="000000"/>
              </a:solidFill>
            </a:endParaRPr>
          </a:p>
          <a:p>
            <a:pPr marL="1200150" lvl="2" indent="-285750">
              <a:buFont typeface="Arial" panose="020B0604020202020204" pitchFamily="34" charset="0"/>
              <a:buChar char="•"/>
            </a:pPr>
            <a:endParaRPr lang="en-US" sz="2800" dirty="0">
              <a:solidFill>
                <a:srgbClr val="000000"/>
              </a:solidFill>
            </a:endParaRPr>
          </a:p>
          <a:p>
            <a:pPr marL="1200150" lvl="2" indent="-285750">
              <a:buFont typeface="Arial" panose="020B0604020202020204" pitchFamily="34" charset="0"/>
              <a:buChar char="•"/>
            </a:pPr>
            <a:endParaRPr lang="en-US" sz="2800" dirty="0">
              <a:solidFill>
                <a:srgbClr val="000000"/>
              </a:solidFill>
            </a:endParaRPr>
          </a:p>
          <a:p>
            <a:endParaRPr lang="en-US" dirty="0">
              <a:solidFill>
                <a:srgbClr val="000000"/>
              </a:solidFill>
            </a:endParaRPr>
          </a:p>
          <a:p>
            <a:pPr marL="742950" lvl="1" indent="-285750">
              <a:buFont typeface="Arial" panose="020B0604020202020204" pitchFamily="34" charset="0"/>
              <a:buChar char="•"/>
            </a:pPr>
            <a:endParaRPr lang="en-US" dirty="0">
              <a:solidFill>
                <a:srgbClr val="000000"/>
              </a:solidFill>
            </a:endParaRPr>
          </a:p>
          <a:p>
            <a:pPr lvl="1"/>
            <a:endParaRPr lang="en-US" dirty="0">
              <a:solidFill>
                <a:srgbClr val="000000"/>
              </a:solidFill>
            </a:endParaRPr>
          </a:p>
        </p:txBody>
      </p:sp>
      <p:sp>
        <p:nvSpPr>
          <p:cNvPr id="7" name="Title 21">
            <a:extLst>
              <a:ext uri="{FF2B5EF4-FFF2-40B4-BE49-F238E27FC236}">
                <a16:creationId xmlns:a16="http://schemas.microsoft.com/office/drawing/2014/main" id="{8381A9C7-82D7-1AED-FD02-E85A452D5278}"/>
              </a:ext>
            </a:extLst>
          </p:cNvPr>
          <p:cNvSpPr txBox="1">
            <a:spLocks/>
          </p:cNvSpPr>
          <p:nvPr/>
        </p:nvSpPr>
        <p:spPr>
          <a:xfrm>
            <a:off x="357180" y="574665"/>
            <a:ext cx="11477640" cy="800101"/>
          </a:xfrm>
          <a:prstGeom prst="rect">
            <a:avLst/>
          </a:prstGeom>
          <a:noFill/>
        </p:spPr>
        <p:txBody>
          <a:bodyPr vert="horz" lIns="0" tIns="45720" rIns="0" bIns="45720" rtlCol="0" anchor="b">
            <a:normAutofit/>
          </a:bodyPr>
          <a:lstStyle>
            <a:lvl1pPr algn="l" defTabSz="914400" rtl="0" eaLnBrk="1" latinLnBrk="0" hangingPunct="1">
              <a:lnSpc>
                <a:spcPct val="90000"/>
              </a:lnSpc>
              <a:spcBef>
                <a:spcPct val="0"/>
              </a:spcBef>
              <a:buNone/>
              <a:defRPr sz="2700" kern="1200">
                <a:solidFill>
                  <a:schemeClr val="tx1"/>
                </a:solidFill>
                <a:latin typeface="+mj-lt"/>
                <a:ea typeface="+mj-ea"/>
                <a:cs typeface="+mj-cs"/>
              </a:defRPr>
            </a:lvl1pPr>
          </a:lstStyle>
          <a:p>
            <a:pPr algn="ctr"/>
            <a:r>
              <a:rPr lang="en-US" sz="4000" b="1" dirty="0">
                <a:solidFill>
                  <a:srgbClr val="045594"/>
                </a:solidFill>
              </a:rPr>
              <a:t>Cost Estimate: Package Components </a:t>
            </a:r>
            <a:r>
              <a:rPr lang="en-US" sz="2400" b="1" dirty="0">
                <a:solidFill>
                  <a:srgbClr val="045594"/>
                </a:solidFill>
              </a:rPr>
              <a:t>(cont.)</a:t>
            </a:r>
          </a:p>
        </p:txBody>
      </p:sp>
    </p:spTree>
    <p:extLst>
      <p:ext uri="{BB962C8B-B14F-4D97-AF65-F5344CB8AC3E}">
        <p14:creationId xmlns:p14="http://schemas.microsoft.com/office/powerpoint/2010/main" val="41932289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6A97C3C-D17C-3F39-6530-EEB8CD24E90B}"/>
              </a:ext>
            </a:extLst>
          </p:cNvPr>
          <p:cNvSpPr txBox="1"/>
          <p:nvPr/>
        </p:nvSpPr>
        <p:spPr>
          <a:xfrm>
            <a:off x="6534150" y="1418531"/>
            <a:ext cx="5369750" cy="5016758"/>
          </a:xfrm>
          <a:prstGeom prst="rect">
            <a:avLst/>
          </a:prstGeom>
          <a:noFill/>
        </p:spPr>
        <p:txBody>
          <a:bodyPr wrap="square" rtlCol="0">
            <a:spAutoFit/>
          </a:bodyPr>
          <a:lstStyle/>
          <a:p>
            <a:endParaRPr lang="en-US" sz="3200" dirty="0">
              <a:solidFill>
                <a:srgbClr val="045594"/>
              </a:solidFill>
            </a:endParaRPr>
          </a:p>
          <a:p>
            <a:pPr marL="285750" indent="-285750">
              <a:buFont typeface="Arial" panose="020B0604020202020204" pitchFamily="34" charset="0"/>
              <a:buChar char="•"/>
            </a:pPr>
            <a:r>
              <a:rPr lang="en-US" sz="3200" dirty="0">
                <a:solidFill>
                  <a:srgbClr val="000000"/>
                </a:solidFill>
              </a:rPr>
              <a:t>GDOT </a:t>
            </a:r>
            <a:r>
              <a:rPr lang="en-US" sz="3200" b="1" dirty="0">
                <a:solidFill>
                  <a:srgbClr val="045594"/>
                </a:solidFill>
              </a:rPr>
              <a:t>Policy 3A-9 </a:t>
            </a:r>
            <a:r>
              <a:rPr lang="en-US" sz="3200" u="sng" dirty="0">
                <a:solidFill>
                  <a:srgbClr val="000000"/>
                </a:solidFill>
              </a:rPr>
              <a:t>provides guidance for estimating the cost </a:t>
            </a:r>
            <a:r>
              <a:rPr lang="en-US" sz="3200" dirty="0">
                <a:solidFill>
                  <a:srgbClr val="000000"/>
                </a:solidFill>
              </a:rPr>
              <a:t>prior to Letting of projects in the:</a:t>
            </a:r>
          </a:p>
          <a:p>
            <a:pPr marL="285750" indent="-285750">
              <a:buFont typeface="Arial" panose="020B0604020202020204" pitchFamily="34" charset="0"/>
              <a:buChar char="•"/>
            </a:pPr>
            <a:endParaRPr lang="en-US" sz="3200" dirty="0">
              <a:solidFill>
                <a:srgbClr val="000000"/>
              </a:solidFill>
            </a:endParaRPr>
          </a:p>
          <a:p>
            <a:pPr marL="742950" lvl="1" indent="-285750">
              <a:buFont typeface="Arial" panose="020B0604020202020204" pitchFamily="34" charset="0"/>
              <a:buChar char="•"/>
            </a:pPr>
            <a:r>
              <a:rPr lang="en-US" sz="3200" dirty="0">
                <a:solidFill>
                  <a:srgbClr val="000000"/>
                </a:solidFill>
              </a:rPr>
              <a:t>STIP </a:t>
            </a:r>
          </a:p>
          <a:p>
            <a:pPr marL="742950" lvl="1" indent="-285750">
              <a:buFont typeface="Arial" panose="020B0604020202020204" pitchFamily="34" charset="0"/>
              <a:buChar char="•"/>
            </a:pPr>
            <a:r>
              <a:rPr lang="en-US" sz="3200" dirty="0">
                <a:solidFill>
                  <a:srgbClr val="000000"/>
                </a:solidFill>
              </a:rPr>
              <a:t>TIP (MPO’s plan)</a:t>
            </a:r>
          </a:p>
          <a:p>
            <a:pPr marL="742950" lvl="1" indent="-285750">
              <a:buFont typeface="Arial" panose="020B0604020202020204" pitchFamily="34" charset="0"/>
              <a:buChar char="•"/>
            </a:pPr>
            <a:r>
              <a:rPr lang="en-US" sz="3200" dirty="0">
                <a:solidFill>
                  <a:srgbClr val="000000"/>
                </a:solidFill>
              </a:rPr>
              <a:t>CWP </a:t>
            </a:r>
          </a:p>
          <a:p>
            <a:pPr marL="742950" lvl="1" indent="-285750">
              <a:buFont typeface="Arial" panose="020B0604020202020204" pitchFamily="34" charset="0"/>
              <a:buChar char="•"/>
            </a:pPr>
            <a:r>
              <a:rPr lang="en-US" sz="3200" dirty="0">
                <a:solidFill>
                  <a:srgbClr val="000000"/>
                </a:solidFill>
              </a:rPr>
              <a:t>LR</a:t>
            </a:r>
          </a:p>
        </p:txBody>
      </p:sp>
      <p:sp>
        <p:nvSpPr>
          <p:cNvPr id="2" name="Title 21">
            <a:extLst>
              <a:ext uri="{FF2B5EF4-FFF2-40B4-BE49-F238E27FC236}">
                <a16:creationId xmlns:a16="http://schemas.microsoft.com/office/drawing/2014/main" id="{3887541F-9674-AC32-D6B0-960BE2DE4037}"/>
              </a:ext>
            </a:extLst>
          </p:cNvPr>
          <p:cNvSpPr txBox="1">
            <a:spLocks/>
          </p:cNvSpPr>
          <p:nvPr/>
        </p:nvSpPr>
        <p:spPr>
          <a:xfrm>
            <a:off x="538843" y="526137"/>
            <a:ext cx="11114314" cy="800101"/>
          </a:xfrm>
          <a:prstGeom prst="rect">
            <a:avLst/>
          </a:prstGeom>
          <a:noFill/>
        </p:spPr>
        <p:txBody>
          <a:bodyPr vert="horz" lIns="0" tIns="45720" rIns="0" bIns="45720" rtlCol="0" anchor="b">
            <a:normAutofit/>
          </a:bodyPr>
          <a:lstStyle>
            <a:lvl1pPr algn="l" defTabSz="914400" rtl="0" eaLnBrk="1" latinLnBrk="0" hangingPunct="1">
              <a:lnSpc>
                <a:spcPct val="90000"/>
              </a:lnSpc>
              <a:spcBef>
                <a:spcPct val="0"/>
              </a:spcBef>
              <a:buNone/>
              <a:defRPr sz="2700" kern="1200">
                <a:solidFill>
                  <a:schemeClr val="tx1"/>
                </a:solidFill>
                <a:latin typeface="+mj-lt"/>
                <a:ea typeface="+mj-ea"/>
                <a:cs typeface="+mj-cs"/>
              </a:defRPr>
            </a:lvl1pPr>
          </a:lstStyle>
          <a:p>
            <a:pPr algn="ctr"/>
            <a:r>
              <a:rPr lang="en-US" sz="4000" b="1">
                <a:solidFill>
                  <a:srgbClr val="045594"/>
                </a:solidFill>
              </a:rPr>
              <a:t>Cost Estimate: Policy</a:t>
            </a:r>
            <a:endParaRPr lang="en-US" sz="4000" b="1" dirty="0">
              <a:solidFill>
                <a:srgbClr val="045594"/>
              </a:solidFill>
            </a:endParaRPr>
          </a:p>
        </p:txBody>
      </p:sp>
      <p:pic>
        <p:nvPicPr>
          <p:cNvPr id="7" name="Picture 6">
            <a:extLst>
              <a:ext uri="{FF2B5EF4-FFF2-40B4-BE49-F238E27FC236}">
                <a16:creationId xmlns:a16="http://schemas.microsoft.com/office/drawing/2014/main" id="{23A95A89-3077-D176-CD67-62EE44C6D48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86418" y="1777376"/>
            <a:ext cx="6120880" cy="4554487"/>
          </a:xfrm>
          <a:prstGeom prst="rect">
            <a:avLst/>
          </a:prstGeom>
          <a:ln w="28575">
            <a:solidFill>
              <a:schemeClr val="accent1">
                <a:shade val="15000"/>
              </a:schemeClr>
            </a:solidFill>
          </a:ln>
        </p:spPr>
      </p:pic>
    </p:spTree>
    <p:extLst>
      <p:ext uri="{BB962C8B-B14F-4D97-AF65-F5344CB8AC3E}">
        <p14:creationId xmlns:p14="http://schemas.microsoft.com/office/powerpoint/2010/main" val="12999287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500"/>
                                  </p:stCondLst>
                                  <p:childTnLst>
                                    <p:set>
                                      <p:cBhvr>
                                        <p:cTn id="9" dur="1" fill="hold">
                                          <p:stCondLst>
                                            <p:cond delay="0"/>
                                          </p:stCondLst>
                                        </p:cTn>
                                        <p:tgtEl>
                                          <p:spTgt spid="3">
                                            <p:txEl>
                                              <p:pRg st="3" end="3"/>
                                            </p:txEl>
                                          </p:spTgt>
                                        </p:tgtEl>
                                        <p:attrNameLst>
                                          <p:attrName>style.visibility</p:attrName>
                                        </p:attrNameLst>
                                      </p:cBhvr>
                                      <p:to>
                                        <p:strVal val="visible"/>
                                      </p:to>
                                    </p:set>
                                  </p:childTnLst>
                                </p:cTn>
                              </p:par>
                            </p:childTnLst>
                          </p:cTn>
                        </p:par>
                        <p:par>
                          <p:cTn id="10" fill="hold">
                            <p:stCondLst>
                              <p:cond delay="1500"/>
                            </p:stCondLst>
                            <p:childTnLst>
                              <p:par>
                                <p:cTn id="11" presetID="1" presetClass="entr" presetSubtype="0" fill="hold" nodeType="afterEffect">
                                  <p:stCondLst>
                                    <p:cond delay="150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childTnLst>
                          </p:cTn>
                        </p:par>
                        <p:par>
                          <p:cTn id="13" fill="hold">
                            <p:stCondLst>
                              <p:cond delay="3000"/>
                            </p:stCondLst>
                            <p:childTnLst>
                              <p:par>
                                <p:cTn id="14" presetID="1" presetClass="entr" presetSubtype="0" fill="hold" nodeType="afterEffect">
                                  <p:stCondLst>
                                    <p:cond delay="1500"/>
                                  </p:stCondLst>
                                  <p:childTnLst>
                                    <p:set>
                                      <p:cBhvr>
                                        <p:cTn id="15" dur="1" fill="hold">
                                          <p:stCondLst>
                                            <p:cond delay="0"/>
                                          </p:stCondLst>
                                        </p:cTn>
                                        <p:tgtEl>
                                          <p:spTgt spid="3">
                                            <p:txEl>
                                              <p:pRg st="5" end="5"/>
                                            </p:txEl>
                                          </p:spTgt>
                                        </p:tgtEl>
                                        <p:attrNameLst>
                                          <p:attrName>style.visibility</p:attrName>
                                        </p:attrNameLst>
                                      </p:cBhvr>
                                      <p:to>
                                        <p:strVal val="visible"/>
                                      </p:to>
                                    </p:set>
                                  </p:childTnLst>
                                </p:cTn>
                              </p:par>
                            </p:childTnLst>
                          </p:cTn>
                        </p:par>
                        <p:par>
                          <p:cTn id="16" fill="hold">
                            <p:stCondLst>
                              <p:cond delay="4500"/>
                            </p:stCondLst>
                            <p:childTnLst>
                              <p:par>
                                <p:cTn id="17" presetID="1" presetClass="entr" presetSubtype="0" fill="hold" nodeType="afterEffect">
                                  <p:stCondLst>
                                    <p:cond delay="150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E28EBF2-832F-185B-375F-E4BDE92E8BF3}"/>
              </a:ext>
            </a:extLst>
          </p:cNvPr>
          <p:cNvSpPr/>
          <p:nvPr/>
        </p:nvSpPr>
        <p:spPr>
          <a:xfrm>
            <a:off x="142875" y="152400"/>
            <a:ext cx="11868150" cy="6477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9A550063-EAC0-B9E2-EC8C-35BD83A76FCA}"/>
              </a:ext>
            </a:extLst>
          </p:cNvPr>
          <p:cNvPicPr>
            <a:picLocks noChangeAspect="1"/>
          </p:cNvPicPr>
          <p:nvPr/>
        </p:nvPicPr>
        <p:blipFill>
          <a:blip r:embed="rId3"/>
          <a:stretch>
            <a:fillRect/>
          </a:stretch>
        </p:blipFill>
        <p:spPr>
          <a:xfrm>
            <a:off x="761321" y="152400"/>
            <a:ext cx="10483103" cy="6834572"/>
          </a:xfrm>
          <a:prstGeom prst="rect">
            <a:avLst/>
          </a:prstGeom>
        </p:spPr>
      </p:pic>
    </p:spTree>
    <p:extLst>
      <p:ext uri="{BB962C8B-B14F-4D97-AF65-F5344CB8AC3E}">
        <p14:creationId xmlns:p14="http://schemas.microsoft.com/office/powerpoint/2010/main" val="2530000940"/>
      </p:ext>
    </p:extLst>
  </p:cSld>
  <p:clrMapOvr>
    <a:masterClrMapping/>
  </p:clrMapOvr>
  <p:transition spd="slow">
    <p:push dir="u"/>
  </p:transition>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6A97C3C-D17C-3F39-6530-EEB8CD24E90B}"/>
              </a:ext>
            </a:extLst>
          </p:cNvPr>
          <p:cNvSpPr txBox="1"/>
          <p:nvPr/>
        </p:nvSpPr>
        <p:spPr>
          <a:xfrm>
            <a:off x="599378" y="1918201"/>
            <a:ext cx="10993244" cy="6278642"/>
          </a:xfrm>
          <a:prstGeom prst="rect">
            <a:avLst/>
          </a:prstGeom>
          <a:noFill/>
        </p:spPr>
        <p:txBody>
          <a:bodyPr wrap="square" rtlCol="0">
            <a:spAutoFit/>
          </a:bodyPr>
          <a:lstStyle/>
          <a:p>
            <a:pPr marL="742950" lvl="1" indent="-285750">
              <a:buFont typeface="Arial" panose="020B0604020202020204" pitchFamily="34" charset="0"/>
              <a:buChar char="•"/>
            </a:pPr>
            <a:endParaRPr lang="en-US" sz="1200" dirty="0">
              <a:solidFill>
                <a:srgbClr val="000000"/>
              </a:solidFill>
            </a:endParaRPr>
          </a:p>
          <a:p>
            <a:pPr marL="285750" indent="-285750">
              <a:buFont typeface="Arial" panose="020B0604020202020204" pitchFamily="34" charset="0"/>
              <a:buChar char="•"/>
            </a:pPr>
            <a:r>
              <a:rPr lang="en-US" sz="2800" dirty="0">
                <a:solidFill>
                  <a:srgbClr val="000000"/>
                </a:solidFill>
              </a:rPr>
              <a:t>Check that the Cost Estimate has the following before submitting it for review:</a:t>
            </a:r>
          </a:p>
          <a:p>
            <a:endParaRPr lang="en-US" sz="2800" dirty="0">
              <a:solidFill>
                <a:srgbClr val="000000"/>
              </a:solidFill>
            </a:endParaRPr>
          </a:p>
          <a:p>
            <a:pPr marL="742950" lvl="1" indent="-285750">
              <a:buFont typeface="Arial" panose="020B0604020202020204" pitchFamily="34" charset="0"/>
              <a:buChar char="•"/>
            </a:pPr>
            <a:r>
              <a:rPr lang="en-US" sz="2800" b="1" dirty="0">
                <a:solidFill>
                  <a:srgbClr val="045594"/>
                </a:solidFill>
              </a:rPr>
              <a:t>Attachments include:</a:t>
            </a:r>
          </a:p>
          <a:p>
            <a:pPr marL="1200150" lvl="2" indent="-285750">
              <a:buFont typeface="Arial" panose="020B0604020202020204" pitchFamily="34" charset="0"/>
              <a:buChar char="•"/>
            </a:pPr>
            <a:r>
              <a:rPr lang="en-US" sz="2800" dirty="0">
                <a:solidFill>
                  <a:srgbClr val="000000"/>
                </a:solidFill>
              </a:rPr>
              <a:t>Copy of UTL &amp; ROW cost estimate (</a:t>
            </a:r>
            <a:r>
              <a:rPr lang="en-US" sz="2800" i="1" dirty="0">
                <a:solidFill>
                  <a:srgbClr val="000000"/>
                </a:solidFill>
              </a:rPr>
              <a:t>if applicable)</a:t>
            </a:r>
          </a:p>
          <a:p>
            <a:pPr marL="1657350" lvl="3" indent="-285750">
              <a:buFont typeface="Arial" panose="020B0604020202020204" pitchFamily="34" charset="0"/>
              <a:buChar char="•"/>
            </a:pPr>
            <a:r>
              <a:rPr lang="en-US" sz="2800" dirty="0">
                <a:solidFill>
                  <a:srgbClr val="000000"/>
                </a:solidFill>
              </a:rPr>
              <a:t>Signed by either DUO or State ROW Office, respectively</a:t>
            </a:r>
          </a:p>
          <a:p>
            <a:pPr marL="1200150" lvl="2" indent="-285750">
              <a:buFont typeface="Arial" panose="020B0604020202020204" pitchFamily="34" charset="0"/>
              <a:buChar char="•"/>
            </a:pPr>
            <a:r>
              <a:rPr lang="en-US" sz="2800" dirty="0">
                <a:solidFill>
                  <a:srgbClr val="000000"/>
                </a:solidFill>
              </a:rPr>
              <a:t>GDOT 411 Printout (CST cost)</a:t>
            </a:r>
          </a:p>
          <a:p>
            <a:pPr marL="1200150" lvl="2" indent="-285750">
              <a:buFont typeface="Arial" panose="020B0604020202020204" pitchFamily="34" charset="0"/>
              <a:buChar char="•"/>
            </a:pPr>
            <a:r>
              <a:rPr lang="en-US" sz="2800" dirty="0">
                <a:solidFill>
                  <a:srgbClr val="000000"/>
                </a:solidFill>
              </a:rPr>
              <a:t>Copy of current PSR</a:t>
            </a:r>
          </a:p>
          <a:p>
            <a:pPr marL="742950" lvl="1" indent="-285750">
              <a:buFont typeface="Arial" panose="020B0604020202020204" pitchFamily="34" charset="0"/>
              <a:buChar char="•"/>
            </a:pPr>
            <a:endParaRPr lang="en-US" sz="2800" dirty="0">
              <a:solidFill>
                <a:srgbClr val="000000"/>
              </a:solidFill>
            </a:endParaRPr>
          </a:p>
          <a:p>
            <a:pPr marL="742950" lvl="1" indent="-285750">
              <a:buFont typeface="Arial" panose="020B0604020202020204" pitchFamily="34" charset="0"/>
              <a:buChar char="•"/>
            </a:pPr>
            <a:endParaRPr lang="en-US" sz="2800" dirty="0">
              <a:solidFill>
                <a:srgbClr val="000000"/>
              </a:solidFill>
            </a:endParaRPr>
          </a:p>
          <a:p>
            <a:pPr marL="1200150" lvl="2" indent="-285750">
              <a:buFont typeface="Arial" panose="020B0604020202020204" pitchFamily="34" charset="0"/>
              <a:buChar char="•"/>
            </a:pPr>
            <a:endParaRPr lang="en-US" sz="2800" dirty="0">
              <a:solidFill>
                <a:srgbClr val="000000"/>
              </a:solidFill>
            </a:endParaRPr>
          </a:p>
          <a:p>
            <a:pPr marL="1200150" lvl="2" indent="-285750">
              <a:buFont typeface="Arial" panose="020B0604020202020204" pitchFamily="34" charset="0"/>
              <a:buChar char="•"/>
            </a:pPr>
            <a:endParaRPr lang="en-US" sz="2800" dirty="0">
              <a:solidFill>
                <a:srgbClr val="000000"/>
              </a:solidFill>
            </a:endParaRPr>
          </a:p>
          <a:p>
            <a:endParaRPr lang="en-US" dirty="0">
              <a:solidFill>
                <a:srgbClr val="000000"/>
              </a:solidFill>
            </a:endParaRPr>
          </a:p>
          <a:p>
            <a:pPr marL="742950" lvl="1" indent="-285750">
              <a:buFont typeface="Arial" panose="020B0604020202020204" pitchFamily="34" charset="0"/>
              <a:buChar char="•"/>
            </a:pPr>
            <a:endParaRPr lang="en-US" dirty="0">
              <a:solidFill>
                <a:srgbClr val="000000"/>
              </a:solidFill>
            </a:endParaRPr>
          </a:p>
          <a:p>
            <a:pPr lvl="1"/>
            <a:endParaRPr lang="en-US" dirty="0">
              <a:solidFill>
                <a:srgbClr val="000000"/>
              </a:solidFill>
            </a:endParaRPr>
          </a:p>
        </p:txBody>
      </p:sp>
      <p:sp>
        <p:nvSpPr>
          <p:cNvPr id="7" name="Title 21">
            <a:extLst>
              <a:ext uri="{FF2B5EF4-FFF2-40B4-BE49-F238E27FC236}">
                <a16:creationId xmlns:a16="http://schemas.microsoft.com/office/drawing/2014/main" id="{8381A9C7-82D7-1AED-FD02-E85A452D5278}"/>
              </a:ext>
            </a:extLst>
          </p:cNvPr>
          <p:cNvSpPr txBox="1">
            <a:spLocks/>
          </p:cNvSpPr>
          <p:nvPr/>
        </p:nvSpPr>
        <p:spPr>
          <a:xfrm>
            <a:off x="357180" y="432300"/>
            <a:ext cx="11477640" cy="800101"/>
          </a:xfrm>
          <a:prstGeom prst="rect">
            <a:avLst/>
          </a:prstGeom>
          <a:noFill/>
        </p:spPr>
        <p:txBody>
          <a:bodyPr vert="horz" lIns="0" tIns="45720" rIns="0" bIns="45720" rtlCol="0" anchor="b">
            <a:normAutofit/>
          </a:bodyPr>
          <a:lstStyle>
            <a:lvl1pPr algn="l" defTabSz="914400" rtl="0" eaLnBrk="1" latinLnBrk="0" hangingPunct="1">
              <a:lnSpc>
                <a:spcPct val="90000"/>
              </a:lnSpc>
              <a:spcBef>
                <a:spcPct val="0"/>
              </a:spcBef>
              <a:buNone/>
              <a:defRPr sz="2700" kern="1200">
                <a:solidFill>
                  <a:schemeClr val="tx1"/>
                </a:solidFill>
                <a:latin typeface="+mj-lt"/>
                <a:ea typeface="+mj-ea"/>
                <a:cs typeface="+mj-cs"/>
              </a:defRPr>
            </a:lvl1pPr>
          </a:lstStyle>
          <a:p>
            <a:pPr algn="ctr"/>
            <a:r>
              <a:rPr lang="en-US" sz="4000" b="1" dirty="0">
                <a:solidFill>
                  <a:srgbClr val="045594"/>
                </a:solidFill>
              </a:rPr>
              <a:t>Cost Estimate: Package Components </a:t>
            </a:r>
            <a:r>
              <a:rPr lang="en-US" sz="2400" b="1" dirty="0">
                <a:solidFill>
                  <a:srgbClr val="045594"/>
                </a:solidFill>
              </a:rPr>
              <a:t>(cont.)</a:t>
            </a:r>
          </a:p>
        </p:txBody>
      </p:sp>
    </p:spTree>
    <p:extLst>
      <p:ext uri="{BB962C8B-B14F-4D97-AF65-F5344CB8AC3E}">
        <p14:creationId xmlns:p14="http://schemas.microsoft.com/office/powerpoint/2010/main" val="192517208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06924B33-FFFF-9D9B-417D-3D0EB1BD5DCC}"/>
            </a:ext>
          </a:extLst>
        </p:cNvPr>
        <p:cNvGrpSpPr/>
        <p:nvPr/>
      </p:nvGrpSpPr>
      <p:grpSpPr>
        <a:xfrm>
          <a:off x="0" y="0"/>
          <a:ext cx="0" cy="0"/>
          <a:chOff x="0" y="0"/>
          <a:chExt cx="0" cy="0"/>
        </a:xfrm>
      </p:grpSpPr>
      <p:grpSp>
        <p:nvGrpSpPr>
          <p:cNvPr id="3" name="Group 2">
            <a:extLst>
              <a:ext uri="{FF2B5EF4-FFF2-40B4-BE49-F238E27FC236}">
                <a16:creationId xmlns:a16="http://schemas.microsoft.com/office/drawing/2014/main" id="{288CE2D4-51B7-8918-B309-1888D3B731CF}"/>
              </a:ext>
            </a:extLst>
          </p:cNvPr>
          <p:cNvGrpSpPr/>
          <p:nvPr/>
        </p:nvGrpSpPr>
        <p:grpSpPr>
          <a:xfrm>
            <a:off x="6859406" y="1425952"/>
            <a:ext cx="4568484" cy="4572000"/>
            <a:chOff x="6882852" y="1097706"/>
            <a:chExt cx="4568484" cy="4572000"/>
          </a:xfrm>
        </p:grpSpPr>
        <p:pic>
          <p:nvPicPr>
            <p:cNvPr id="7" name="Picture 6">
              <a:extLst>
                <a:ext uri="{FF2B5EF4-FFF2-40B4-BE49-F238E27FC236}">
                  <a16:creationId xmlns:a16="http://schemas.microsoft.com/office/drawing/2014/main" id="{2555A626-405E-40C2-8955-937B4DB54E52}"/>
                </a:ext>
              </a:extLst>
            </p:cNvPr>
            <p:cNvPicPr>
              <a:picLocks noChangeAspect="1"/>
            </p:cNvPicPr>
            <p:nvPr/>
          </p:nvPicPr>
          <p:blipFill>
            <a:blip r:embed="rId3">
              <a:extLst>
                <a:ext uri="{28A0092B-C50C-407E-A947-70E740481C1C}">
                  <a14:useLocalDpi xmlns:a14="http://schemas.microsoft.com/office/drawing/2010/main" val="0"/>
                </a:ext>
              </a:extLst>
            </a:blip>
            <a:srcRect l="11655" r="11655"/>
            <a:stretch/>
          </p:blipFill>
          <p:spPr>
            <a:xfrm>
              <a:off x="6882852" y="1097706"/>
              <a:ext cx="4568484" cy="4572000"/>
            </a:xfrm>
            <a:prstGeom prst="ellipse">
              <a:avLst/>
            </a:prstGeom>
          </p:spPr>
        </p:pic>
        <p:sp>
          <p:nvSpPr>
            <p:cNvPr id="4" name="Oval 3">
              <a:extLst>
                <a:ext uri="{FF2B5EF4-FFF2-40B4-BE49-F238E27FC236}">
                  <a16:creationId xmlns:a16="http://schemas.microsoft.com/office/drawing/2014/main" id="{48277729-0AE1-A4BC-1A7B-049662E073A5}"/>
                </a:ext>
              </a:extLst>
            </p:cNvPr>
            <p:cNvSpPr/>
            <p:nvPr/>
          </p:nvSpPr>
          <p:spPr>
            <a:xfrm>
              <a:off x="8013700" y="4673600"/>
              <a:ext cx="2222500" cy="736600"/>
            </a:xfrm>
            <a:prstGeom prst="ellipse">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 name="Title 4">
            <a:extLst>
              <a:ext uri="{FF2B5EF4-FFF2-40B4-BE49-F238E27FC236}">
                <a16:creationId xmlns:a16="http://schemas.microsoft.com/office/drawing/2014/main" id="{2A5DE5A6-2899-4336-8776-07C07F0CCEE7}"/>
              </a:ext>
            </a:extLst>
          </p:cNvPr>
          <p:cNvSpPr>
            <a:spLocks noGrp="1"/>
          </p:cNvSpPr>
          <p:nvPr>
            <p:ph type="title"/>
          </p:nvPr>
        </p:nvSpPr>
        <p:spPr>
          <a:xfrm>
            <a:off x="463062" y="2465277"/>
            <a:ext cx="6085114" cy="2852737"/>
          </a:xfrm>
        </p:spPr>
        <p:txBody>
          <a:bodyPr>
            <a:normAutofit/>
          </a:bodyPr>
          <a:lstStyle/>
          <a:p>
            <a:r>
              <a:rPr lang="en-US" sz="5400" dirty="0"/>
              <a:t>OPD Cost Estimate Tracker: Needed Information</a:t>
            </a:r>
          </a:p>
        </p:txBody>
      </p:sp>
    </p:spTree>
    <p:extLst>
      <p:ext uri="{BB962C8B-B14F-4D97-AF65-F5344CB8AC3E}">
        <p14:creationId xmlns:p14="http://schemas.microsoft.com/office/powerpoint/2010/main" val="10516519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8A5BF9-617F-31C6-153D-70301F1F38A1}"/>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BFA71315-BF3C-BEC3-77C4-341B163F3805}"/>
              </a:ext>
            </a:extLst>
          </p:cNvPr>
          <p:cNvSpPr>
            <a:spLocks noGrp="1"/>
          </p:cNvSpPr>
          <p:nvPr>
            <p:ph type="body" idx="1"/>
          </p:nvPr>
        </p:nvSpPr>
        <p:spPr/>
        <p:txBody>
          <a:bodyPr/>
          <a:lstStyle/>
          <a:p>
            <a:endParaRPr lang="en-US"/>
          </a:p>
        </p:txBody>
      </p:sp>
      <p:pic>
        <p:nvPicPr>
          <p:cNvPr id="6" name="Picture 5">
            <a:extLst>
              <a:ext uri="{FF2B5EF4-FFF2-40B4-BE49-F238E27FC236}">
                <a16:creationId xmlns:a16="http://schemas.microsoft.com/office/drawing/2014/main" id="{A62984BD-0349-E87A-173A-C1A11E417403}"/>
              </a:ext>
            </a:extLst>
          </p:cNvPr>
          <p:cNvPicPr>
            <a:picLocks noChangeAspect="1"/>
          </p:cNvPicPr>
          <p:nvPr/>
        </p:nvPicPr>
        <p:blipFill>
          <a:blip r:embed="rId3"/>
          <a:stretch>
            <a:fillRect/>
          </a:stretch>
        </p:blipFill>
        <p:spPr>
          <a:xfrm>
            <a:off x="0" y="463378"/>
            <a:ext cx="12192000" cy="5931243"/>
          </a:xfrm>
          <a:prstGeom prst="rect">
            <a:avLst/>
          </a:prstGeom>
        </p:spPr>
      </p:pic>
    </p:spTree>
    <p:extLst>
      <p:ext uri="{BB962C8B-B14F-4D97-AF65-F5344CB8AC3E}">
        <p14:creationId xmlns:p14="http://schemas.microsoft.com/office/powerpoint/2010/main" val="137470570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F8E16AA-CAD8-A6E8-E306-15066D23D1D5}"/>
              </a:ext>
            </a:extLst>
          </p:cNvPr>
          <p:cNvPicPr>
            <a:picLocks noChangeAspect="1"/>
          </p:cNvPicPr>
          <p:nvPr/>
        </p:nvPicPr>
        <p:blipFill>
          <a:blip r:embed="rId3"/>
          <a:stretch>
            <a:fillRect/>
          </a:stretch>
        </p:blipFill>
        <p:spPr>
          <a:xfrm>
            <a:off x="111268" y="1"/>
            <a:ext cx="7256183" cy="4970902"/>
          </a:xfrm>
          <a:prstGeom prst="rect">
            <a:avLst/>
          </a:prstGeom>
        </p:spPr>
      </p:pic>
      <p:pic>
        <p:nvPicPr>
          <p:cNvPr id="8" name="Picture 7">
            <a:extLst>
              <a:ext uri="{FF2B5EF4-FFF2-40B4-BE49-F238E27FC236}">
                <a16:creationId xmlns:a16="http://schemas.microsoft.com/office/drawing/2014/main" id="{8136CC74-6E9D-698A-ED31-93BAEBACC1EF}"/>
              </a:ext>
            </a:extLst>
          </p:cNvPr>
          <p:cNvPicPr>
            <a:picLocks noChangeAspect="1"/>
          </p:cNvPicPr>
          <p:nvPr/>
        </p:nvPicPr>
        <p:blipFill>
          <a:blip r:embed="rId4"/>
          <a:stretch>
            <a:fillRect/>
          </a:stretch>
        </p:blipFill>
        <p:spPr>
          <a:xfrm>
            <a:off x="4661495" y="3761744"/>
            <a:ext cx="7530505" cy="3096256"/>
          </a:xfrm>
          <a:prstGeom prst="rect">
            <a:avLst/>
          </a:prstGeom>
          <a:ln w="31750">
            <a:solidFill>
              <a:schemeClr val="bg1"/>
            </a:solidFill>
          </a:ln>
        </p:spPr>
      </p:pic>
      <p:sp>
        <p:nvSpPr>
          <p:cNvPr id="9" name="TextBox 8">
            <a:extLst>
              <a:ext uri="{FF2B5EF4-FFF2-40B4-BE49-F238E27FC236}">
                <a16:creationId xmlns:a16="http://schemas.microsoft.com/office/drawing/2014/main" id="{56008085-F711-AB22-5E5E-F67E729715BA}"/>
              </a:ext>
            </a:extLst>
          </p:cNvPr>
          <p:cNvSpPr txBox="1"/>
          <p:nvPr/>
        </p:nvSpPr>
        <p:spPr>
          <a:xfrm>
            <a:off x="8426747" y="1034153"/>
            <a:ext cx="2860766" cy="2062103"/>
          </a:xfrm>
          <a:prstGeom prst="rect">
            <a:avLst/>
          </a:prstGeom>
          <a:noFill/>
        </p:spPr>
        <p:txBody>
          <a:bodyPr wrap="square" rtlCol="0">
            <a:spAutoFit/>
          </a:bodyPr>
          <a:lstStyle/>
          <a:p>
            <a:r>
              <a:rPr lang="en-US" sz="3200" dirty="0">
                <a:solidFill>
                  <a:srgbClr val="045594"/>
                </a:solidFill>
              </a:rPr>
              <a:t>Excerpt of the OPD Cost Estimate Tracking Form</a:t>
            </a:r>
          </a:p>
        </p:txBody>
      </p:sp>
    </p:spTree>
    <p:extLst>
      <p:ext uri="{BB962C8B-B14F-4D97-AF65-F5344CB8AC3E}">
        <p14:creationId xmlns:p14="http://schemas.microsoft.com/office/powerpoint/2010/main" val="253343445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CA285C1-2005-ABE4-6AB2-C384C4B02704}"/>
              </a:ext>
            </a:extLst>
          </p:cNvPr>
          <p:cNvPicPr>
            <a:picLocks noChangeAspect="1"/>
          </p:cNvPicPr>
          <p:nvPr/>
        </p:nvPicPr>
        <p:blipFill>
          <a:blip r:embed="rId3"/>
          <a:stretch>
            <a:fillRect/>
          </a:stretch>
        </p:blipFill>
        <p:spPr>
          <a:xfrm>
            <a:off x="0" y="0"/>
            <a:ext cx="6555298" cy="2393701"/>
          </a:xfrm>
          <a:prstGeom prst="rect">
            <a:avLst/>
          </a:prstGeom>
        </p:spPr>
      </p:pic>
      <p:sp>
        <p:nvSpPr>
          <p:cNvPr id="5" name="TextBox 4">
            <a:extLst>
              <a:ext uri="{FF2B5EF4-FFF2-40B4-BE49-F238E27FC236}">
                <a16:creationId xmlns:a16="http://schemas.microsoft.com/office/drawing/2014/main" id="{E361F517-341B-064A-303B-EE566E90C252}"/>
              </a:ext>
            </a:extLst>
          </p:cNvPr>
          <p:cNvSpPr txBox="1"/>
          <p:nvPr/>
        </p:nvSpPr>
        <p:spPr>
          <a:xfrm>
            <a:off x="7588179" y="1008184"/>
            <a:ext cx="3461657" cy="1200329"/>
          </a:xfrm>
          <a:prstGeom prst="rect">
            <a:avLst/>
          </a:prstGeom>
          <a:noFill/>
        </p:spPr>
        <p:txBody>
          <a:bodyPr wrap="square" rtlCol="0">
            <a:spAutoFit/>
          </a:bodyPr>
          <a:lstStyle/>
          <a:p>
            <a:r>
              <a:rPr lang="en-US" sz="3600" b="1" dirty="0"/>
              <a:t>What needs to be filled out?</a:t>
            </a:r>
          </a:p>
        </p:txBody>
      </p:sp>
      <p:sp>
        <p:nvSpPr>
          <p:cNvPr id="10" name="TextBox 9">
            <a:extLst>
              <a:ext uri="{FF2B5EF4-FFF2-40B4-BE49-F238E27FC236}">
                <a16:creationId xmlns:a16="http://schemas.microsoft.com/office/drawing/2014/main" id="{7C551B02-7572-4579-82F5-3B2E6C62BB43}"/>
              </a:ext>
            </a:extLst>
          </p:cNvPr>
          <p:cNvSpPr txBox="1"/>
          <p:nvPr/>
        </p:nvSpPr>
        <p:spPr>
          <a:xfrm>
            <a:off x="853780" y="2826127"/>
            <a:ext cx="10484439" cy="4031873"/>
          </a:xfrm>
          <a:prstGeom prst="rect">
            <a:avLst/>
          </a:prstGeom>
          <a:noFill/>
        </p:spPr>
        <p:txBody>
          <a:bodyPr wrap="square" rtlCol="0">
            <a:spAutoFit/>
          </a:bodyPr>
          <a:lstStyle/>
          <a:p>
            <a:pPr marL="342900" marR="0" lvl="0" indent="-342900">
              <a:spcBef>
                <a:spcPts val="0"/>
              </a:spcBef>
              <a:spcAft>
                <a:spcPts val="0"/>
              </a:spcAft>
              <a:buFont typeface="Symbol" panose="05050102010706020507" pitchFamily="18" charset="2"/>
              <a:buChar char=""/>
            </a:pPr>
            <a:r>
              <a:rPr lang="en-US" sz="3200" b="1" dirty="0">
                <a:solidFill>
                  <a:srgbClr val="045594"/>
                </a:solidFill>
                <a:effectLst/>
                <a:ea typeface="Times New Roman" panose="02020603050405020304" pitchFamily="18" charset="0"/>
              </a:rPr>
              <a:t>All fields </a:t>
            </a:r>
            <a:r>
              <a:rPr lang="en-US" sz="3200" dirty="0">
                <a:solidFill>
                  <a:srgbClr val="000000"/>
                </a:solidFill>
                <a:effectLst/>
                <a:ea typeface="Times New Roman" panose="02020603050405020304" pitchFamily="18" charset="0"/>
              </a:rPr>
              <a:t>are to be filled in </a:t>
            </a:r>
            <a:r>
              <a:rPr lang="en-US" sz="3200" dirty="0">
                <a:solidFill>
                  <a:schemeClr val="accent3"/>
                </a:solidFill>
                <a:effectLst/>
                <a:ea typeface="Times New Roman" panose="02020603050405020304" pitchFamily="18" charset="0"/>
              </a:rPr>
              <a:t>(not just the ones with an *)</a:t>
            </a:r>
            <a:r>
              <a:rPr lang="en-US" sz="3200" dirty="0">
                <a:solidFill>
                  <a:srgbClr val="000000"/>
                </a:solidFill>
                <a:effectLst/>
                <a:ea typeface="Times New Roman" panose="02020603050405020304" pitchFamily="18" charset="0"/>
              </a:rPr>
              <a:t>.</a:t>
            </a:r>
            <a:endParaRPr lang="en-US" sz="3200" dirty="0">
              <a:solidFill>
                <a:srgbClr val="000000"/>
              </a:solidFill>
              <a:effectLst/>
              <a:ea typeface="Calibri" panose="020F0502020204030204" pitchFamily="34" charset="0"/>
            </a:endParaRPr>
          </a:p>
          <a:p>
            <a:pPr marL="742950" marR="0" lvl="1" indent="-285750">
              <a:spcBef>
                <a:spcPts val="0"/>
              </a:spcBef>
              <a:spcAft>
                <a:spcPts val="0"/>
              </a:spcAft>
              <a:buFont typeface="Courier New" panose="02070309020205020404" pitchFamily="49" charset="0"/>
              <a:buChar char="o"/>
            </a:pPr>
            <a:r>
              <a:rPr lang="en-US" sz="3200" dirty="0">
                <a:solidFill>
                  <a:srgbClr val="000000"/>
                </a:solidFill>
                <a:effectLst/>
                <a:ea typeface="Times New Roman" panose="02020603050405020304" pitchFamily="18" charset="0"/>
              </a:rPr>
              <a:t>This includes the date an estimate was requested and the date it was received.</a:t>
            </a:r>
          </a:p>
          <a:p>
            <a:pPr marR="0" lvl="1">
              <a:spcBef>
                <a:spcPts val="0"/>
              </a:spcBef>
              <a:spcAft>
                <a:spcPts val="0"/>
              </a:spcAft>
            </a:pPr>
            <a:endParaRPr lang="en-US" sz="3200" dirty="0">
              <a:solidFill>
                <a:srgbClr val="000000"/>
              </a:solidFill>
              <a:effectLst/>
              <a:ea typeface="Calibri" panose="020F0502020204030204" pitchFamily="34" charset="0"/>
            </a:endParaRPr>
          </a:p>
          <a:p>
            <a:pPr marL="342900" marR="0" lvl="0" indent="-342900">
              <a:spcBef>
                <a:spcPts val="0"/>
              </a:spcBef>
              <a:spcAft>
                <a:spcPts val="0"/>
              </a:spcAft>
              <a:buFont typeface="Symbol" panose="05050102010706020507" pitchFamily="18" charset="2"/>
              <a:buChar char=""/>
            </a:pPr>
            <a:r>
              <a:rPr lang="en-US" sz="3200" dirty="0">
                <a:solidFill>
                  <a:srgbClr val="000000"/>
                </a:solidFill>
                <a:effectLst/>
                <a:ea typeface="Times New Roman" panose="02020603050405020304" pitchFamily="18" charset="0"/>
              </a:rPr>
              <a:t>If edits or corrections are required, do </a:t>
            </a:r>
            <a:r>
              <a:rPr lang="en-US" sz="3200" b="1" dirty="0">
                <a:solidFill>
                  <a:schemeClr val="accent3"/>
                </a:solidFill>
                <a:effectLst/>
                <a:ea typeface="Times New Roman" panose="02020603050405020304" pitchFamily="18" charset="0"/>
              </a:rPr>
              <a:t>not</a:t>
            </a:r>
            <a:r>
              <a:rPr lang="en-US" sz="3200" dirty="0">
                <a:solidFill>
                  <a:srgbClr val="000000"/>
                </a:solidFill>
                <a:effectLst/>
                <a:ea typeface="Times New Roman" panose="02020603050405020304" pitchFamily="18" charset="0"/>
              </a:rPr>
              <a:t> create a new form.</a:t>
            </a:r>
            <a:endParaRPr lang="en-US" sz="3200" dirty="0">
              <a:solidFill>
                <a:srgbClr val="000000"/>
              </a:solidFill>
              <a:effectLst/>
              <a:ea typeface="Calibri" panose="020F0502020204030204" pitchFamily="34" charset="0"/>
            </a:endParaRPr>
          </a:p>
          <a:p>
            <a:pPr marL="742950" marR="0" lvl="1" indent="-285750">
              <a:spcBef>
                <a:spcPts val="0"/>
              </a:spcBef>
              <a:spcAft>
                <a:spcPts val="0"/>
              </a:spcAft>
              <a:buFont typeface="Courier New" panose="02070309020205020404" pitchFamily="49" charset="0"/>
              <a:buChar char="o"/>
            </a:pPr>
            <a:r>
              <a:rPr lang="en-US" sz="3200" dirty="0">
                <a:solidFill>
                  <a:srgbClr val="000000"/>
                </a:solidFill>
                <a:effectLst/>
                <a:ea typeface="Times New Roman" panose="02020603050405020304" pitchFamily="18" charset="0"/>
              </a:rPr>
              <a:t>Update the original Cost Estimate Tracking Form.</a:t>
            </a:r>
            <a:endParaRPr lang="en-US" sz="3200" dirty="0">
              <a:solidFill>
                <a:srgbClr val="000000"/>
              </a:solidFill>
              <a:effectLst/>
              <a:ea typeface="Calibri" panose="020F0502020204030204" pitchFamily="34" charset="0"/>
            </a:endParaRPr>
          </a:p>
          <a:p>
            <a:pPr marL="285750" indent="-285750">
              <a:buFont typeface="Arial" panose="020B0604020202020204" pitchFamily="34" charset="0"/>
              <a:buChar char="•"/>
            </a:pPr>
            <a:endParaRPr lang="en-US" sz="3200" dirty="0">
              <a:solidFill>
                <a:srgbClr val="000000"/>
              </a:solidFill>
            </a:endParaRPr>
          </a:p>
        </p:txBody>
      </p:sp>
    </p:spTree>
    <p:extLst>
      <p:ext uri="{BB962C8B-B14F-4D97-AF65-F5344CB8AC3E}">
        <p14:creationId xmlns:p14="http://schemas.microsoft.com/office/powerpoint/2010/main" val="20176529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750"/>
                                  </p:stCondLst>
                                  <p:childTnLst>
                                    <p:set>
                                      <p:cBhvr>
                                        <p:cTn id="9"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10">
                                            <p:txEl>
                                              <p:pRg st="3" end="3"/>
                                            </p:txEl>
                                          </p:spTgt>
                                        </p:tgtEl>
                                        <p:attrNameLst>
                                          <p:attrName>style.visibility</p:attrName>
                                        </p:attrNameLst>
                                      </p:cBhvr>
                                      <p:to>
                                        <p:strVal val="visible"/>
                                      </p:to>
                                    </p:set>
                                  </p:childTnLst>
                                </p:cTn>
                              </p:par>
                            </p:childTnLst>
                          </p:cTn>
                        </p:par>
                        <p:par>
                          <p:cTn id="14" fill="hold">
                            <p:stCondLst>
                              <p:cond delay="0"/>
                            </p:stCondLst>
                            <p:childTnLst>
                              <p:par>
                                <p:cTn id="15" presetID="1" presetClass="entr" presetSubtype="0" fill="hold" nodeType="afterEffect">
                                  <p:stCondLst>
                                    <p:cond delay="1750"/>
                                  </p:stCondLst>
                                  <p:childTnLst>
                                    <p:set>
                                      <p:cBhvr>
                                        <p:cTn id="16"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CA285C1-2005-ABE4-6AB2-C384C4B02704}"/>
              </a:ext>
            </a:extLst>
          </p:cNvPr>
          <p:cNvPicPr>
            <a:picLocks noChangeAspect="1"/>
          </p:cNvPicPr>
          <p:nvPr/>
        </p:nvPicPr>
        <p:blipFill>
          <a:blip r:embed="rId3"/>
          <a:stretch>
            <a:fillRect/>
          </a:stretch>
        </p:blipFill>
        <p:spPr>
          <a:xfrm>
            <a:off x="0" y="0"/>
            <a:ext cx="6555298" cy="2393701"/>
          </a:xfrm>
          <a:prstGeom prst="rect">
            <a:avLst/>
          </a:prstGeom>
        </p:spPr>
      </p:pic>
      <p:sp>
        <p:nvSpPr>
          <p:cNvPr id="5" name="TextBox 4">
            <a:extLst>
              <a:ext uri="{FF2B5EF4-FFF2-40B4-BE49-F238E27FC236}">
                <a16:creationId xmlns:a16="http://schemas.microsoft.com/office/drawing/2014/main" id="{E361F517-341B-064A-303B-EE566E90C252}"/>
              </a:ext>
            </a:extLst>
          </p:cNvPr>
          <p:cNvSpPr txBox="1"/>
          <p:nvPr/>
        </p:nvSpPr>
        <p:spPr>
          <a:xfrm>
            <a:off x="7365441" y="729857"/>
            <a:ext cx="3461657" cy="1477328"/>
          </a:xfrm>
          <a:prstGeom prst="rect">
            <a:avLst/>
          </a:prstGeom>
          <a:noFill/>
        </p:spPr>
        <p:txBody>
          <a:bodyPr wrap="square" rtlCol="0">
            <a:spAutoFit/>
          </a:bodyPr>
          <a:lstStyle/>
          <a:p>
            <a:r>
              <a:rPr lang="en-US" sz="3600" b="1" dirty="0"/>
              <a:t>What needs to be filled out? </a:t>
            </a:r>
            <a:r>
              <a:rPr lang="en-US" b="1" dirty="0"/>
              <a:t>(continued)</a:t>
            </a:r>
          </a:p>
        </p:txBody>
      </p:sp>
      <p:sp>
        <p:nvSpPr>
          <p:cNvPr id="10" name="TextBox 9">
            <a:extLst>
              <a:ext uri="{FF2B5EF4-FFF2-40B4-BE49-F238E27FC236}">
                <a16:creationId xmlns:a16="http://schemas.microsoft.com/office/drawing/2014/main" id="{7C551B02-7572-4579-82F5-3B2E6C62BB43}"/>
              </a:ext>
            </a:extLst>
          </p:cNvPr>
          <p:cNvSpPr txBox="1"/>
          <p:nvPr/>
        </p:nvSpPr>
        <p:spPr>
          <a:xfrm>
            <a:off x="716961" y="2667000"/>
            <a:ext cx="10484439" cy="4031873"/>
          </a:xfrm>
          <a:prstGeom prst="rect">
            <a:avLst/>
          </a:prstGeom>
          <a:noFill/>
        </p:spPr>
        <p:txBody>
          <a:bodyPr wrap="square" rtlCol="0">
            <a:spAutoFit/>
          </a:bodyPr>
          <a:lstStyle/>
          <a:p>
            <a:pPr marL="342900" marR="0" lvl="0" indent="-342900">
              <a:spcBef>
                <a:spcPts val="0"/>
              </a:spcBef>
              <a:spcAft>
                <a:spcPts val="0"/>
              </a:spcAft>
              <a:buFont typeface="Symbol" panose="05050102010706020507" pitchFamily="18" charset="2"/>
              <a:buChar char=""/>
            </a:pPr>
            <a:r>
              <a:rPr lang="en-US" sz="3200" dirty="0">
                <a:solidFill>
                  <a:srgbClr val="000000"/>
                </a:solidFill>
                <a:effectLst/>
                <a:ea typeface="Times New Roman" panose="02020603050405020304" pitchFamily="18" charset="0"/>
              </a:rPr>
              <a:t>PM is to </a:t>
            </a:r>
            <a:r>
              <a:rPr lang="en-US" sz="3200" b="1" dirty="0">
                <a:solidFill>
                  <a:srgbClr val="045594"/>
                </a:solidFill>
                <a:effectLst/>
                <a:ea typeface="Times New Roman" panose="02020603050405020304" pitchFamily="18" charset="0"/>
              </a:rPr>
              <a:t>continually update </a:t>
            </a:r>
            <a:r>
              <a:rPr lang="en-US" sz="3200" dirty="0">
                <a:solidFill>
                  <a:srgbClr val="000000"/>
                </a:solidFill>
                <a:effectLst/>
                <a:ea typeface="Times New Roman" panose="02020603050405020304" pitchFamily="18" charset="0"/>
              </a:rPr>
              <a:t>the “cost estimate status” box in the Project Details section.</a:t>
            </a:r>
          </a:p>
          <a:p>
            <a:pPr marR="0" lvl="0">
              <a:spcBef>
                <a:spcPts val="0"/>
              </a:spcBef>
              <a:spcAft>
                <a:spcPts val="0"/>
              </a:spcAft>
            </a:pPr>
            <a:endParaRPr lang="en-US" sz="3200" dirty="0">
              <a:solidFill>
                <a:srgbClr val="000000"/>
              </a:solidFill>
              <a:effectLst/>
              <a:ea typeface="Calibri" panose="020F0502020204030204" pitchFamily="34" charset="0"/>
            </a:endParaRPr>
          </a:p>
          <a:p>
            <a:pPr marL="342900" marR="0" lvl="0" indent="-342900">
              <a:spcBef>
                <a:spcPts val="0"/>
              </a:spcBef>
              <a:spcAft>
                <a:spcPts val="0"/>
              </a:spcAft>
              <a:buFont typeface="Symbol" panose="05050102010706020507" pitchFamily="18" charset="2"/>
              <a:buChar char=""/>
            </a:pPr>
            <a:r>
              <a:rPr lang="en-US" sz="3200" dirty="0">
                <a:solidFill>
                  <a:srgbClr val="000000"/>
                </a:solidFill>
                <a:effectLst/>
                <a:ea typeface="Times New Roman" panose="02020603050405020304" pitchFamily="18" charset="0"/>
              </a:rPr>
              <a:t>In the “Program Delivery Routing” section, the PM only fills in the “date sent to DPM.”</a:t>
            </a:r>
            <a:endParaRPr lang="en-US" sz="3200" dirty="0">
              <a:solidFill>
                <a:srgbClr val="000000"/>
              </a:solidFill>
              <a:effectLst/>
              <a:ea typeface="Calibri" panose="020F0502020204030204" pitchFamily="34" charset="0"/>
            </a:endParaRPr>
          </a:p>
          <a:p>
            <a:pPr marL="742950" marR="0" lvl="1" indent="-285750">
              <a:spcBef>
                <a:spcPts val="0"/>
              </a:spcBef>
              <a:spcAft>
                <a:spcPts val="0"/>
              </a:spcAft>
              <a:buFont typeface="Courier New" panose="02070309020205020404" pitchFamily="49" charset="0"/>
              <a:buChar char="o"/>
            </a:pPr>
            <a:r>
              <a:rPr lang="en-US" sz="3200" dirty="0">
                <a:solidFill>
                  <a:srgbClr val="000000"/>
                </a:solidFill>
                <a:effectLst/>
                <a:ea typeface="Times New Roman" panose="02020603050405020304" pitchFamily="18" charset="0"/>
              </a:rPr>
              <a:t>If the cost estimate must but resubmitted with corrections, do not forget to update the date. </a:t>
            </a:r>
            <a:endParaRPr lang="en-US" sz="3200" dirty="0">
              <a:solidFill>
                <a:srgbClr val="000000"/>
              </a:solidFill>
              <a:effectLst/>
              <a:ea typeface="Calibri" panose="020F0502020204030204" pitchFamily="34" charset="0"/>
            </a:endParaRPr>
          </a:p>
          <a:p>
            <a:pPr marL="285750" indent="-285750">
              <a:buFont typeface="Arial" panose="020B0604020202020204" pitchFamily="34" charset="0"/>
              <a:buChar char="•"/>
            </a:pPr>
            <a:endParaRPr lang="en-US" sz="3200" dirty="0">
              <a:solidFill>
                <a:srgbClr val="000000"/>
              </a:solidFill>
            </a:endParaRPr>
          </a:p>
        </p:txBody>
      </p:sp>
    </p:spTree>
    <p:extLst>
      <p:ext uri="{BB962C8B-B14F-4D97-AF65-F5344CB8AC3E}">
        <p14:creationId xmlns:p14="http://schemas.microsoft.com/office/powerpoint/2010/main" val="6721691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2" end="2"/>
                                            </p:txEl>
                                          </p:spTgt>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nodeType="afterEffect">
                                  <p:stCondLst>
                                    <p:cond delay="1750"/>
                                  </p:stCondLst>
                                  <p:childTnLst>
                                    <p:set>
                                      <p:cBhvr>
                                        <p:cTn id="13"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D072906-135A-8E32-6048-A26565C52381}"/>
              </a:ext>
            </a:extLst>
          </p:cNvPr>
          <p:cNvPicPr>
            <a:picLocks noChangeAspect="1"/>
          </p:cNvPicPr>
          <p:nvPr/>
        </p:nvPicPr>
        <p:blipFill>
          <a:blip r:embed="rId3"/>
          <a:stretch>
            <a:fillRect/>
          </a:stretch>
        </p:blipFill>
        <p:spPr>
          <a:xfrm>
            <a:off x="0" y="0"/>
            <a:ext cx="7649736" cy="6466786"/>
          </a:xfrm>
          <a:prstGeom prst="rect">
            <a:avLst/>
          </a:prstGeom>
        </p:spPr>
      </p:pic>
      <p:pic>
        <p:nvPicPr>
          <p:cNvPr id="6" name="Graphic 5" descr="Badge 1 with solid fill">
            <a:extLst>
              <a:ext uri="{FF2B5EF4-FFF2-40B4-BE49-F238E27FC236}">
                <a16:creationId xmlns:a16="http://schemas.microsoft.com/office/drawing/2014/main" id="{55CB1B02-83D1-76A3-1DDD-6C4C367D67B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517602" y="2736503"/>
            <a:ext cx="563137" cy="563137"/>
          </a:xfrm>
          <a:prstGeom prst="rect">
            <a:avLst/>
          </a:prstGeom>
        </p:spPr>
      </p:pic>
      <p:pic>
        <p:nvPicPr>
          <p:cNvPr id="7" name="Graphic 6" descr="Badge 1 with solid fill">
            <a:extLst>
              <a:ext uri="{FF2B5EF4-FFF2-40B4-BE49-F238E27FC236}">
                <a16:creationId xmlns:a16="http://schemas.microsoft.com/office/drawing/2014/main" id="{B1DB738A-7BF6-D560-6422-14F7E808C750}"/>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612524" y="614381"/>
            <a:ext cx="563137" cy="563137"/>
          </a:xfrm>
          <a:prstGeom prst="rect">
            <a:avLst/>
          </a:prstGeom>
        </p:spPr>
      </p:pic>
      <p:sp>
        <p:nvSpPr>
          <p:cNvPr id="8" name="TextBox 7">
            <a:extLst>
              <a:ext uri="{FF2B5EF4-FFF2-40B4-BE49-F238E27FC236}">
                <a16:creationId xmlns:a16="http://schemas.microsoft.com/office/drawing/2014/main" id="{6B7E9B36-A229-F415-E39D-BAC5DB2C2959}"/>
              </a:ext>
            </a:extLst>
          </p:cNvPr>
          <p:cNvSpPr txBox="1"/>
          <p:nvPr/>
        </p:nvSpPr>
        <p:spPr>
          <a:xfrm>
            <a:off x="8138449" y="614381"/>
            <a:ext cx="4261146" cy="6124754"/>
          </a:xfrm>
          <a:prstGeom prst="rect">
            <a:avLst/>
          </a:prstGeom>
          <a:noFill/>
        </p:spPr>
        <p:txBody>
          <a:bodyPr wrap="square" rtlCol="0">
            <a:spAutoFit/>
          </a:bodyPr>
          <a:lstStyle/>
          <a:p>
            <a:r>
              <a:rPr lang="en-US" sz="2800" dirty="0">
                <a:solidFill>
                  <a:srgbClr val="000000"/>
                </a:solidFill>
              </a:rPr>
              <a:t>If a project is only </a:t>
            </a:r>
            <a:r>
              <a:rPr lang="en-US" sz="2800" dirty="0">
                <a:solidFill>
                  <a:srgbClr val="000000"/>
                </a:solidFill>
                <a:highlight>
                  <a:srgbClr val="FFFF00"/>
                </a:highlight>
              </a:rPr>
              <a:t>LUMP Sum </a:t>
            </a:r>
            <a:r>
              <a:rPr lang="en-US" sz="2800" dirty="0">
                <a:solidFill>
                  <a:srgbClr val="000000"/>
                </a:solidFill>
              </a:rPr>
              <a:t>or </a:t>
            </a:r>
            <a:r>
              <a:rPr lang="en-US" sz="2800" dirty="0">
                <a:solidFill>
                  <a:srgbClr val="000000"/>
                </a:solidFill>
                <a:highlight>
                  <a:srgbClr val="FFFF00"/>
                </a:highlight>
              </a:rPr>
              <a:t>has no federal money </a:t>
            </a:r>
            <a:r>
              <a:rPr lang="en-US" sz="2800" dirty="0">
                <a:solidFill>
                  <a:srgbClr val="000000"/>
                </a:solidFill>
              </a:rPr>
              <a:t>in any funding phase, the project will </a:t>
            </a:r>
            <a:r>
              <a:rPr lang="en-US" sz="2800" b="1" dirty="0">
                <a:solidFill>
                  <a:srgbClr val="000000"/>
                </a:solidFill>
              </a:rPr>
              <a:t>not</a:t>
            </a:r>
            <a:r>
              <a:rPr lang="en-US" sz="2800" dirty="0">
                <a:solidFill>
                  <a:srgbClr val="000000"/>
                </a:solidFill>
              </a:rPr>
              <a:t> be listed in the STIP/TIP. </a:t>
            </a:r>
          </a:p>
          <a:p>
            <a:endParaRPr lang="en-US" sz="1400" dirty="0">
              <a:solidFill>
                <a:srgbClr val="000000"/>
              </a:solidFill>
            </a:endParaRPr>
          </a:p>
          <a:p>
            <a:r>
              <a:rPr lang="en-US" sz="2800" dirty="0">
                <a:solidFill>
                  <a:srgbClr val="000000"/>
                </a:solidFill>
              </a:rPr>
              <a:t>Select “No”</a:t>
            </a:r>
          </a:p>
          <a:p>
            <a:endParaRPr lang="en-US" sz="2800" dirty="0">
              <a:solidFill>
                <a:srgbClr val="000000"/>
              </a:solidFill>
            </a:endParaRPr>
          </a:p>
          <a:p>
            <a:r>
              <a:rPr lang="en-US" sz="2800" dirty="0">
                <a:solidFill>
                  <a:srgbClr val="000000"/>
                </a:solidFill>
              </a:rPr>
              <a:t>If a project is in the STIP/TIP </a:t>
            </a:r>
            <a:r>
              <a:rPr lang="en-US" sz="2800" dirty="0">
                <a:solidFill>
                  <a:srgbClr val="000000"/>
                </a:solidFill>
                <a:highlight>
                  <a:srgbClr val="FFFF00"/>
                </a:highlight>
              </a:rPr>
              <a:t>and</a:t>
            </a:r>
            <a:r>
              <a:rPr lang="en-US" sz="2800" dirty="0">
                <a:solidFill>
                  <a:srgbClr val="000000"/>
                </a:solidFill>
              </a:rPr>
              <a:t> the cost changes, then an amendment is needed.</a:t>
            </a:r>
          </a:p>
          <a:p>
            <a:endParaRPr lang="en-US" sz="1400" dirty="0">
              <a:solidFill>
                <a:srgbClr val="000000"/>
              </a:solidFill>
            </a:endParaRPr>
          </a:p>
          <a:p>
            <a:r>
              <a:rPr lang="en-US" sz="2800" dirty="0">
                <a:solidFill>
                  <a:srgbClr val="000000"/>
                </a:solidFill>
              </a:rPr>
              <a:t>Select “Yes”</a:t>
            </a:r>
          </a:p>
        </p:txBody>
      </p:sp>
      <p:cxnSp>
        <p:nvCxnSpPr>
          <p:cNvPr id="11" name="Straight Connector 10">
            <a:extLst>
              <a:ext uri="{FF2B5EF4-FFF2-40B4-BE49-F238E27FC236}">
                <a16:creationId xmlns:a16="http://schemas.microsoft.com/office/drawing/2014/main" id="{F88B6572-A454-1A28-2257-F1C69F2C6B0A}"/>
              </a:ext>
            </a:extLst>
          </p:cNvPr>
          <p:cNvCxnSpPr/>
          <p:nvPr/>
        </p:nvCxnSpPr>
        <p:spPr>
          <a:xfrm>
            <a:off x="9322420" y="3270782"/>
            <a:ext cx="2687443" cy="0"/>
          </a:xfrm>
          <a:prstGeom prst="line">
            <a:avLst/>
          </a:prstGeom>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19A83C87-6941-5627-0DEB-E0ED196DC178}"/>
              </a:ext>
            </a:extLst>
          </p:cNvPr>
          <p:cNvSpPr txBox="1"/>
          <p:nvPr/>
        </p:nvSpPr>
        <p:spPr>
          <a:xfrm>
            <a:off x="4367378" y="4651148"/>
            <a:ext cx="3674653" cy="1384995"/>
          </a:xfrm>
          <a:prstGeom prst="rect">
            <a:avLst/>
          </a:prstGeom>
          <a:solidFill>
            <a:srgbClr val="FFC000"/>
          </a:solidFill>
        </p:spPr>
        <p:txBody>
          <a:bodyPr wrap="square" rtlCol="0">
            <a:spAutoFit/>
          </a:bodyPr>
          <a:lstStyle/>
          <a:p>
            <a:r>
              <a:rPr lang="en-US" sz="2800" u="sng" dirty="0">
                <a:solidFill>
                  <a:srgbClr val="000000"/>
                </a:solidFill>
              </a:rPr>
              <a:t>HINT</a:t>
            </a:r>
            <a:r>
              <a:rPr lang="en-US" sz="2800" dirty="0">
                <a:solidFill>
                  <a:srgbClr val="000000"/>
                </a:solidFill>
              </a:rPr>
              <a:t>: Look at the funding box and the STIP box on the PSR. </a:t>
            </a:r>
          </a:p>
        </p:txBody>
      </p:sp>
    </p:spTree>
    <p:extLst>
      <p:ext uri="{BB962C8B-B14F-4D97-AF65-F5344CB8AC3E}">
        <p14:creationId xmlns:p14="http://schemas.microsoft.com/office/powerpoint/2010/main" val="4227465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xEl>
                                              <p:pRg st="0" end="0"/>
                                            </p:txEl>
                                          </p:spTgt>
                                        </p:tgtEl>
                                        <p:attrNameLst>
                                          <p:attrName>style.visibility</p:attrName>
                                        </p:attrNameLst>
                                      </p:cBhvr>
                                      <p:to>
                                        <p:strVal val="visible"/>
                                      </p:to>
                                    </p:set>
                                  </p:childTnLst>
                                </p:cTn>
                              </p:par>
                            </p:childTnLst>
                          </p:cTn>
                        </p:par>
                        <p:par>
                          <p:cTn id="9" fill="hold">
                            <p:stCondLst>
                              <p:cond delay="0"/>
                            </p:stCondLst>
                            <p:childTnLst>
                              <p:par>
                                <p:cTn id="10" presetID="1" presetClass="entr" presetSubtype="0" fill="hold" nodeType="afterEffect">
                                  <p:stCondLst>
                                    <p:cond delay="1250"/>
                                  </p:stCondLst>
                                  <p:childTnLst>
                                    <p:set>
                                      <p:cBhvr>
                                        <p:cTn id="11"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8">
                                            <p:txEl>
                                              <p:pRg st="4" end="4"/>
                                            </p:txEl>
                                          </p:spTgt>
                                        </p:tgtEl>
                                        <p:attrNameLst>
                                          <p:attrName>style.visibility</p:attrName>
                                        </p:attrNameLst>
                                      </p:cBhvr>
                                      <p:to>
                                        <p:strVal val="visible"/>
                                      </p:to>
                                    </p:set>
                                  </p:childTnLst>
                                </p:cTn>
                              </p:par>
                            </p:childTnLst>
                          </p:cTn>
                        </p:par>
                        <p:par>
                          <p:cTn id="16" fill="hold">
                            <p:stCondLst>
                              <p:cond delay="0"/>
                            </p:stCondLst>
                            <p:childTnLst>
                              <p:par>
                                <p:cTn id="17" presetID="1" presetClass="entr" presetSubtype="0" fill="hold" nodeType="afterEffect">
                                  <p:stCondLst>
                                    <p:cond delay="1250"/>
                                  </p:stCondLst>
                                  <p:childTnLst>
                                    <p:set>
                                      <p:cBhvr>
                                        <p:cTn id="18" dur="1" fill="hold">
                                          <p:stCondLst>
                                            <p:cond delay="0"/>
                                          </p:stCondLst>
                                        </p:cTn>
                                        <p:tgtEl>
                                          <p:spTgt spid="8">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5DCADD8-A5C0-3CA8-6701-4BCFF793E1CD}"/>
              </a:ext>
            </a:extLst>
          </p:cNvPr>
          <p:cNvPicPr>
            <a:picLocks noChangeAspect="1"/>
          </p:cNvPicPr>
          <p:nvPr/>
        </p:nvPicPr>
        <p:blipFill>
          <a:blip r:embed="rId3"/>
          <a:stretch>
            <a:fillRect/>
          </a:stretch>
        </p:blipFill>
        <p:spPr>
          <a:xfrm>
            <a:off x="255814" y="141673"/>
            <a:ext cx="11680371" cy="5048987"/>
          </a:xfrm>
          <a:prstGeom prst="rect">
            <a:avLst/>
          </a:prstGeom>
        </p:spPr>
      </p:pic>
      <p:pic>
        <p:nvPicPr>
          <p:cNvPr id="6" name="Graphic 5" descr="Badge 1 with solid fill">
            <a:extLst>
              <a:ext uri="{FF2B5EF4-FFF2-40B4-BE49-F238E27FC236}">
                <a16:creationId xmlns:a16="http://schemas.microsoft.com/office/drawing/2014/main" id="{55CB1B02-83D1-76A3-1DDD-6C4C367D67B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038063" y="4077526"/>
            <a:ext cx="563137" cy="563137"/>
          </a:xfrm>
          <a:prstGeom prst="rect">
            <a:avLst/>
          </a:prstGeom>
        </p:spPr>
      </p:pic>
      <p:pic>
        <p:nvPicPr>
          <p:cNvPr id="7" name="Graphic 6" descr="Badge 1 with solid fill">
            <a:extLst>
              <a:ext uri="{FF2B5EF4-FFF2-40B4-BE49-F238E27FC236}">
                <a16:creationId xmlns:a16="http://schemas.microsoft.com/office/drawing/2014/main" id="{B1DB738A-7BF6-D560-6422-14F7E808C750}"/>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330978" y="5331970"/>
            <a:ext cx="563137" cy="563137"/>
          </a:xfrm>
          <a:prstGeom prst="rect">
            <a:avLst/>
          </a:prstGeom>
        </p:spPr>
      </p:pic>
      <p:sp>
        <p:nvSpPr>
          <p:cNvPr id="8" name="TextBox 7">
            <a:extLst>
              <a:ext uri="{FF2B5EF4-FFF2-40B4-BE49-F238E27FC236}">
                <a16:creationId xmlns:a16="http://schemas.microsoft.com/office/drawing/2014/main" id="{6B7E9B36-A229-F415-E39D-BAC5DB2C2959}"/>
              </a:ext>
            </a:extLst>
          </p:cNvPr>
          <p:cNvSpPr txBox="1"/>
          <p:nvPr/>
        </p:nvSpPr>
        <p:spPr>
          <a:xfrm>
            <a:off x="2002971" y="5413483"/>
            <a:ext cx="10028663" cy="1077218"/>
          </a:xfrm>
          <a:prstGeom prst="rect">
            <a:avLst/>
          </a:prstGeom>
          <a:noFill/>
        </p:spPr>
        <p:txBody>
          <a:bodyPr wrap="square" rtlCol="0">
            <a:spAutoFit/>
          </a:bodyPr>
          <a:lstStyle/>
          <a:p>
            <a:r>
              <a:rPr lang="en-US" sz="3200" dirty="0">
                <a:solidFill>
                  <a:srgbClr val="000000"/>
                </a:solidFill>
              </a:rPr>
              <a:t>“Cost estimate status” must be constantly updated. PM is responsible for submission and approval status. </a:t>
            </a:r>
          </a:p>
        </p:txBody>
      </p:sp>
      <p:pic>
        <p:nvPicPr>
          <p:cNvPr id="10" name="Picture 9">
            <a:extLst>
              <a:ext uri="{FF2B5EF4-FFF2-40B4-BE49-F238E27FC236}">
                <a16:creationId xmlns:a16="http://schemas.microsoft.com/office/drawing/2014/main" id="{607A455B-D676-24BE-1A9E-D225ECFF71DD}"/>
              </a:ext>
            </a:extLst>
          </p:cNvPr>
          <p:cNvPicPr>
            <a:picLocks noChangeAspect="1"/>
          </p:cNvPicPr>
          <p:nvPr/>
        </p:nvPicPr>
        <p:blipFill>
          <a:blip r:embed="rId6"/>
          <a:stretch>
            <a:fillRect/>
          </a:stretch>
        </p:blipFill>
        <p:spPr>
          <a:xfrm>
            <a:off x="3153938" y="1148484"/>
            <a:ext cx="4925112" cy="3477110"/>
          </a:xfrm>
          <a:prstGeom prst="rect">
            <a:avLst/>
          </a:prstGeom>
          <a:ln w="82550">
            <a:solidFill>
              <a:schemeClr val="bg1"/>
            </a:solidFill>
          </a:ln>
        </p:spPr>
      </p:pic>
      <p:sp>
        <p:nvSpPr>
          <p:cNvPr id="13" name="Arrow: Left 12">
            <a:extLst>
              <a:ext uri="{FF2B5EF4-FFF2-40B4-BE49-F238E27FC236}">
                <a16:creationId xmlns:a16="http://schemas.microsoft.com/office/drawing/2014/main" id="{265C783D-ABA1-DD79-D4A1-2DF62C1715B2}"/>
              </a:ext>
            </a:extLst>
          </p:cNvPr>
          <p:cNvSpPr/>
          <p:nvPr/>
        </p:nvSpPr>
        <p:spPr>
          <a:xfrm>
            <a:off x="7638294" y="4054286"/>
            <a:ext cx="1033806" cy="537455"/>
          </a:xfrm>
          <a:prstGeom prst="leftArrow">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277968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5A2FDAA-48B6-AF3E-43F0-30D81CE21610}"/>
              </a:ext>
            </a:extLst>
          </p:cNvPr>
          <p:cNvPicPr>
            <a:picLocks noChangeAspect="1"/>
          </p:cNvPicPr>
          <p:nvPr/>
        </p:nvPicPr>
        <p:blipFill>
          <a:blip r:embed="rId3"/>
          <a:stretch>
            <a:fillRect/>
          </a:stretch>
        </p:blipFill>
        <p:spPr>
          <a:xfrm>
            <a:off x="0" y="-40586"/>
            <a:ext cx="8706143" cy="4130428"/>
          </a:xfrm>
          <a:prstGeom prst="rect">
            <a:avLst/>
          </a:prstGeom>
        </p:spPr>
      </p:pic>
      <p:pic>
        <p:nvPicPr>
          <p:cNvPr id="6" name="Graphic 5" descr="Badge 1 with solid fill">
            <a:extLst>
              <a:ext uri="{FF2B5EF4-FFF2-40B4-BE49-F238E27FC236}">
                <a16:creationId xmlns:a16="http://schemas.microsoft.com/office/drawing/2014/main" id="{55CB1B02-83D1-76A3-1DDD-6C4C367D67B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025662" y="2508567"/>
            <a:ext cx="563137" cy="563137"/>
          </a:xfrm>
          <a:prstGeom prst="rect">
            <a:avLst/>
          </a:prstGeom>
        </p:spPr>
      </p:pic>
      <p:pic>
        <p:nvPicPr>
          <p:cNvPr id="7" name="Graphic 6" descr="Badge 1 with solid fill">
            <a:extLst>
              <a:ext uri="{FF2B5EF4-FFF2-40B4-BE49-F238E27FC236}">
                <a16:creationId xmlns:a16="http://schemas.microsoft.com/office/drawing/2014/main" id="{B1DB738A-7BF6-D560-6422-14F7E808C750}"/>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850394" y="911773"/>
            <a:ext cx="563137" cy="563137"/>
          </a:xfrm>
          <a:prstGeom prst="rect">
            <a:avLst/>
          </a:prstGeom>
        </p:spPr>
      </p:pic>
      <p:sp>
        <p:nvSpPr>
          <p:cNvPr id="8" name="TextBox 7">
            <a:extLst>
              <a:ext uri="{FF2B5EF4-FFF2-40B4-BE49-F238E27FC236}">
                <a16:creationId xmlns:a16="http://schemas.microsoft.com/office/drawing/2014/main" id="{6B7E9B36-A229-F415-E39D-BAC5DB2C2959}"/>
              </a:ext>
            </a:extLst>
          </p:cNvPr>
          <p:cNvSpPr txBox="1"/>
          <p:nvPr/>
        </p:nvSpPr>
        <p:spPr>
          <a:xfrm>
            <a:off x="9413531" y="911773"/>
            <a:ext cx="2617129" cy="3970318"/>
          </a:xfrm>
          <a:prstGeom prst="rect">
            <a:avLst/>
          </a:prstGeom>
          <a:noFill/>
        </p:spPr>
        <p:txBody>
          <a:bodyPr wrap="square" rtlCol="0">
            <a:spAutoFit/>
          </a:bodyPr>
          <a:lstStyle/>
          <a:p>
            <a:r>
              <a:rPr lang="en-US" sz="2800" dirty="0">
                <a:solidFill>
                  <a:srgbClr val="000000"/>
                </a:solidFill>
              </a:rPr>
              <a:t>This is referencing CST estimate total. It will include the contingency cost. </a:t>
            </a:r>
          </a:p>
          <a:p>
            <a:endParaRPr lang="en-US" sz="2800" dirty="0">
              <a:solidFill>
                <a:srgbClr val="000000"/>
              </a:solidFill>
            </a:endParaRPr>
          </a:p>
          <a:p>
            <a:endParaRPr lang="en-US" sz="2800" dirty="0">
              <a:solidFill>
                <a:srgbClr val="000000"/>
              </a:solidFill>
            </a:endParaRPr>
          </a:p>
        </p:txBody>
      </p:sp>
      <p:pic>
        <p:nvPicPr>
          <p:cNvPr id="10" name="Graphic 9" descr="Badge with solid fill">
            <a:extLst>
              <a:ext uri="{FF2B5EF4-FFF2-40B4-BE49-F238E27FC236}">
                <a16:creationId xmlns:a16="http://schemas.microsoft.com/office/drawing/2014/main" id="{A666E6BD-3AF4-EDD6-277A-0F0198756525}"/>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810881" y="2508567"/>
            <a:ext cx="563137" cy="563137"/>
          </a:xfrm>
          <a:prstGeom prst="rect">
            <a:avLst/>
          </a:prstGeom>
        </p:spPr>
      </p:pic>
      <p:pic>
        <p:nvPicPr>
          <p:cNvPr id="14" name="Graphic 13" descr="Badge with solid fill">
            <a:extLst>
              <a:ext uri="{FF2B5EF4-FFF2-40B4-BE49-F238E27FC236}">
                <a16:creationId xmlns:a16="http://schemas.microsoft.com/office/drawing/2014/main" id="{93118D40-A37B-4229-88D8-6AD59B0A68C0}"/>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328473" y="4841340"/>
            <a:ext cx="563137" cy="563137"/>
          </a:xfrm>
          <a:prstGeom prst="rect">
            <a:avLst/>
          </a:prstGeom>
        </p:spPr>
      </p:pic>
      <p:sp>
        <p:nvSpPr>
          <p:cNvPr id="15" name="TextBox 14">
            <a:extLst>
              <a:ext uri="{FF2B5EF4-FFF2-40B4-BE49-F238E27FC236}">
                <a16:creationId xmlns:a16="http://schemas.microsoft.com/office/drawing/2014/main" id="{28F02EF6-E87B-9802-C2FB-9F8E3753EC7C}"/>
              </a:ext>
            </a:extLst>
          </p:cNvPr>
          <p:cNvSpPr txBox="1"/>
          <p:nvPr/>
        </p:nvSpPr>
        <p:spPr>
          <a:xfrm>
            <a:off x="1947363" y="4833372"/>
            <a:ext cx="8916164" cy="1815882"/>
          </a:xfrm>
          <a:prstGeom prst="rect">
            <a:avLst/>
          </a:prstGeom>
          <a:noFill/>
        </p:spPr>
        <p:txBody>
          <a:bodyPr wrap="square" rtlCol="0">
            <a:spAutoFit/>
          </a:bodyPr>
          <a:lstStyle/>
          <a:p>
            <a:r>
              <a:rPr lang="en-US" sz="2800" dirty="0">
                <a:solidFill>
                  <a:srgbClr val="000000"/>
                </a:solidFill>
              </a:rPr>
              <a:t>If the funding phase’s cost has decreased, this will be a no-change cost estimate.</a:t>
            </a:r>
          </a:p>
          <a:p>
            <a:endParaRPr lang="en-US" sz="2800" dirty="0">
              <a:solidFill>
                <a:srgbClr val="000000"/>
              </a:solidFill>
            </a:endParaRPr>
          </a:p>
          <a:p>
            <a:endParaRPr lang="en-US" sz="2800" dirty="0">
              <a:solidFill>
                <a:srgbClr val="000000"/>
              </a:solidFill>
            </a:endParaRPr>
          </a:p>
        </p:txBody>
      </p:sp>
    </p:spTree>
    <p:extLst>
      <p:ext uri="{BB962C8B-B14F-4D97-AF65-F5344CB8AC3E}">
        <p14:creationId xmlns:p14="http://schemas.microsoft.com/office/powerpoint/2010/main" val="12974817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nodeType="afterEffect">
                                  <p:stCondLst>
                                    <p:cond delay="1250"/>
                                  </p:stCondLst>
                                  <p:childTnLst>
                                    <p:set>
                                      <p:cBhvr>
                                        <p:cTn id="15" dur="1" fill="hold">
                                          <p:stCondLst>
                                            <p:cond delay="0"/>
                                          </p:stCondLst>
                                        </p:cTn>
                                        <p:tgtEl>
                                          <p:spTgt spid="14"/>
                                        </p:tgtEl>
                                        <p:attrNameLst>
                                          <p:attrName>style.visibility</p:attrName>
                                        </p:attrNameLst>
                                      </p:cBhvr>
                                      <p:to>
                                        <p:strVal val="visible"/>
                                      </p:to>
                                    </p:set>
                                  </p:childTnLst>
                                </p:cTn>
                              </p:par>
                              <p:par>
                                <p:cTn id="16" presetID="1" presetClass="entr" presetSubtype="0" fill="hold" nodeType="withEffect">
                                  <p:stCondLst>
                                    <p:cond delay="1250"/>
                                  </p:stCondLst>
                                  <p:childTnLst>
                                    <p:set>
                                      <p:cBhvr>
                                        <p:cTn id="17"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6A97C3C-D17C-3F39-6530-EEB8CD24E90B}"/>
              </a:ext>
            </a:extLst>
          </p:cNvPr>
          <p:cNvSpPr txBox="1"/>
          <p:nvPr/>
        </p:nvSpPr>
        <p:spPr>
          <a:xfrm>
            <a:off x="464667" y="3283154"/>
            <a:ext cx="11262665" cy="4062651"/>
          </a:xfrm>
          <a:prstGeom prst="rect">
            <a:avLst/>
          </a:prstGeom>
          <a:noFill/>
        </p:spPr>
        <p:txBody>
          <a:bodyPr wrap="square" rtlCol="0">
            <a:spAutoFit/>
          </a:bodyPr>
          <a:lstStyle/>
          <a:p>
            <a:pPr marL="285750" indent="-285750">
              <a:buFont typeface="Arial" panose="020B0604020202020204" pitchFamily="34" charset="0"/>
              <a:buChar char="•"/>
            </a:pPr>
            <a:r>
              <a:rPr lang="en-US" sz="2800" dirty="0">
                <a:solidFill>
                  <a:srgbClr val="000000"/>
                </a:solidFill>
              </a:rPr>
              <a:t>GDOT </a:t>
            </a:r>
            <a:r>
              <a:rPr lang="en-US" sz="2800" b="1" dirty="0">
                <a:solidFill>
                  <a:srgbClr val="045594"/>
                </a:solidFill>
              </a:rPr>
              <a:t>Policy 3A-9 </a:t>
            </a:r>
            <a:r>
              <a:rPr lang="en-US" sz="2800" dirty="0">
                <a:solidFill>
                  <a:srgbClr val="000000"/>
                </a:solidFill>
              </a:rPr>
              <a:t>outlines the responsibilities for the Office of Program Delivery:</a:t>
            </a:r>
          </a:p>
          <a:p>
            <a:endParaRPr lang="en-US" sz="1200" dirty="0">
              <a:solidFill>
                <a:srgbClr val="000000"/>
              </a:solidFill>
            </a:endParaRPr>
          </a:p>
          <a:p>
            <a:pPr marL="742950" lvl="1" indent="-285750">
              <a:buFont typeface="Arial" panose="020B0604020202020204" pitchFamily="34" charset="0"/>
              <a:buChar char="•"/>
            </a:pPr>
            <a:r>
              <a:rPr lang="en-US" sz="2800" b="1" dirty="0">
                <a:solidFill>
                  <a:srgbClr val="045594"/>
                </a:solidFill>
              </a:rPr>
              <a:t>Requests cost estimates </a:t>
            </a:r>
            <a:r>
              <a:rPr lang="en-US" sz="2800" dirty="0">
                <a:solidFill>
                  <a:srgbClr val="000000"/>
                </a:solidFill>
              </a:rPr>
              <a:t>for updates.</a:t>
            </a:r>
          </a:p>
          <a:p>
            <a:pPr marL="742950" lvl="1" indent="-285750">
              <a:buFont typeface="Arial" panose="020B0604020202020204" pitchFamily="34" charset="0"/>
              <a:buChar char="•"/>
            </a:pPr>
            <a:endParaRPr lang="en-US" sz="1200" dirty="0">
              <a:solidFill>
                <a:srgbClr val="000000"/>
              </a:solidFill>
            </a:endParaRPr>
          </a:p>
          <a:p>
            <a:pPr marL="742950" lvl="1" indent="-285750">
              <a:buFont typeface="Arial" panose="020B0604020202020204" pitchFamily="34" charset="0"/>
              <a:buChar char="•"/>
            </a:pPr>
            <a:r>
              <a:rPr lang="en-US" sz="2800" b="1" dirty="0">
                <a:solidFill>
                  <a:srgbClr val="045594"/>
                </a:solidFill>
              </a:rPr>
              <a:t>Monitor</a:t>
            </a:r>
            <a:r>
              <a:rPr lang="en-US" sz="2800" dirty="0">
                <a:solidFill>
                  <a:srgbClr val="000000"/>
                </a:solidFill>
              </a:rPr>
              <a:t> project costs changes.</a:t>
            </a:r>
          </a:p>
          <a:p>
            <a:pPr lvl="1"/>
            <a:endParaRPr lang="en-US" sz="1200" dirty="0">
              <a:solidFill>
                <a:srgbClr val="000000"/>
              </a:solidFill>
            </a:endParaRPr>
          </a:p>
          <a:p>
            <a:pPr marL="742950" lvl="1" indent="-285750">
              <a:buFont typeface="Arial" panose="020B0604020202020204" pitchFamily="34" charset="0"/>
              <a:buChar char="•"/>
            </a:pPr>
            <a:r>
              <a:rPr lang="en-US" sz="2800" b="1" dirty="0">
                <a:solidFill>
                  <a:srgbClr val="045594"/>
                </a:solidFill>
              </a:rPr>
              <a:t>Track</a:t>
            </a:r>
            <a:r>
              <a:rPr lang="en-US" sz="2800" dirty="0">
                <a:solidFill>
                  <a:srgbClr val="000000"/>
                </a:solidFill>
              </a:rPr>
              <a:t> and ensure the ROW cost estimate is submitted in time for ROW Authorization. </a:t>
            </a:r>
          </a:p>
          <a:p>
            <a:endParaRPr lang="en-US" dirty="0">
              <a:solidFill>
                <a:srgbClr val="045594"/>
              </a:solidFill>
            </a:endParaRPr>
          </a:p>
          <a:p>
            <a:pPr marL="742950" lvl="1" indent="-285750">
              <a:buFont typeface="Arial" panose="020B0604020202020204" pitchFamily="34" charset="0"/>
              <a:buChar char="•"/>
            </a:pPr>
            <a:endParaRPr lang="en-US" dirty="0">
              <a:solidFill>
                <a:srgbClr val="045594"/>
              </a:solidFill>
            </a:endParaRPr>
          </a:p>
          <a:p>
            <a:pPr marL="742950" lvl="1" indent="-285750">
              <a:buFont typeface="Arial" panose="020B0604020202020204" pitchFamily="34" charset="0"/>
              <a:buChar char="•"/>
            </a:pPr>
            <a:endParaRPr lang="en-US" dirty="0">
              <a:solidFill>
                <a:srgbClr val="045594"/>
              </a:solidFill>
            </a:endParaRPr>
          </a:p>
        </p:txBody>
      </p:sp>
      <p:sp>
        <p:nvSpPr>
          <p:cNvPr id="2" name="Title 21">
            <a:extLst>
              <a:ext uri="{FF2B5EF4-FFF2-40B4-BE49-F238E27FC236}">
                <a16:creationId xmlns:a16="http://schemas.microsoft.com/office/drawing/2014/main" id="{276F2848-5DE0-2376-F94A-97A7C71BEA70}"/>
              </a:ext>
            </a:extLst>
          </p:cNvPr>
          <p:cNvSpPr txBox="1">
            <a:spLocks/>
          </p:cNvSpPr>
          <p:nvPr/>
        </p:nvSpPr>
        <p:spPr>
          <a:xfrm>
            <a:off x="538842" y="369382"/>
            <a:ext cx="11114314" cy="800101"/>
          </a:xfrm>
          <a:prstGeom prst="rect">
            <a:avLst/>
          </a:prstGeom>
          <a:noFill/>
        </p:spPr>
        <p:txBody>
          <a:bodyPr vert="horz" lIns="0" tIns="45720" rIns="0" bIns="45720" rtlCol="0" anchor="b">
            <a:normAutofit/>
          </a:bodyPr>
          <a:lstStyle>
            <a:lvl1pPr algn="l" defTabSz="914400" rtl="0" eaLnBrk="1" latinLnBrk="0" hangingPunct="1">
              <a:lnSpc>
                <a:spcPct val="90000"/>
              </a:lnSpc>
              <a:spcBef>
                <a:spcPct val="0"/>
              </a:spcBef>
              <a:buNone/>
              <a:defRPr sz="2700" kern="1200">
                <a:solidFill>
                  <a:schemeClr val="tx1"/>
                </a:solidFill>
                <a:latin typeface="+mj-lt"/>
                <a:ea typeface="+mj-ea"/>
                <a:cs typeface="+mj-cs"/>
              </a:defRPr>
            </a:lvl1pPr>
          </a:lstStyle>
          <a:p>
            <a:pPr algn="ctr"/>
            <a:r>
              <a:rPr lang="en-US" sz="4000" b="1" dirty="0">
                <a:solidFill>
                  <a:srgbClr val="045594"/>
                </a:solidFill>
              </a:rPr>
              <a:t>Cost Estimate: PM’s Responsibilities </a:t>
            </a:r>
          </a:p>
        </p:txBody>
      </p:sp>
      <p:pic>
        <p:nvPicPr>
          <p:cNvPr id="7" name="Picture 6">
            <a:extLst>
              <a:ext uri="{FF2B5EF4-FFF2-40B4-BE49-F238E27FC236}">
                <a16:creationId xmlns:a16="http://schemas.microsoft.com/office/drawing/2014/main" id="{B7651BD7-1D54-9F80-4DA9-9569C84EF2A4}"/>
              </a:ext>
            </a:extLst>
          </p:cNvPr>
          <p:cNvPicPr>
            <a:picLocks noChangeAspect="1"/>
          </p:cNvPicPr>
          <p:nvPr/>
        </p:nvPicPr>
        <p:blipFill>
          <a:blip r:embed="rId3"/>
          <a:stretch>
            <a:fillRect/>
          </a:stretch>
        </p:blipFill>
        <p:spPr>
          <a:xfrm>
            <a:off x="269420" y="1243830"/>
            <a:ext cx="11653158" cy="1833178"/>
          </a:xfrm>
          <a:prstGeom prst="rect">
            <a:avLst/>
          </a:prstGeom>
          <a:ln w="28575">
            <a:solidFill>
              <a:schemeClr val="accent1">
                <a:shade val="15000"/>
              </a:schemeClr>
            </a:solidFill>
          </a:ln>
        </p:spPr>
      </p:pic>
      <p:sp>
        <p:nvSpPr>
          <p:cNvPr id="8" name="Rectangle 7">
            <a:extLst>
              <a:ext uri="{FF2B5EF4-FFF2-40B4-BE49-F238E27FC236}">
                <a16:creationId xmlns:a16="http://schemas.microsoft.com/office/drawing/2014/main" id="{7DFD34C0-225C-54A6-8112-288C4C50AEBF}"/>
              </a:ext>
            </a:extLst>
          </p:cNvPr>
          <p:cNvSpPr/>
          <p:nvPr/>
        </p:nvSpPr>
        <p:spPr>
          <a:xfrm>
            <a:off x="8882742" y="1833153"/>
            <a:ext cx="2168434" cy="287383"/>
          </a:xfrm>
          <a:prstGeom prst="rect">
            <a:avLst/>
          </a:prstGeom>
          <a:solidFill>
            <a:srgbClr val="FFFF00">
              <a:alpha val="2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71EC97A8-9432-7FAD-62BF-D52326F6173E}"/>
              </a:ext>
            </a:extLst>
          </p:cNvPr>
          <p:cNvSpPr/>
          <p:nvPr/>
        </p:nvSpPr>
        <p:spPr>
          <a:xfrm>
            <a:off x="4776649" y="1449976"/>
            <a:ext cx="2812869" cy="383177"/>
          </a:xfrm>
          <a:prstGeom prst="rect">
            <a:avLst/>
          </a:prstGeom>
          <a:solidFill>
            <a:srgbClr val="FFFF00">
              <a:alpha val="2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B0F5E4F7-5AE1-0BCC-31BE-31F91624DA35}"/>
              </a:ext>
            </a:extLst>
          </p:cNvPr>
          <p:cNvSpPr/>
          <p:nvPr/>
        </p:nvSpPr>
        <p:spPr>
          <a:xfrm>
            <a:off x="1589314" y="2442753"/>
            <a:ext cx="7175862" cy="383177"/>
          </a:xfrm>
          <a:prstGeom prst="rect">
            <a:avLst/>
          </a:prstGeom>
          <a:solidFill>
            <a:srgbClr val="FFFF00">
              <a:alpha val="2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F11EE27D-F641-A18C-BB08-FF460D514F6C}"/>
              </a:ext>
            </a:extLst>
          </p:cNvPr>
          <p:cNvSpPr txBox="1"/>
          <p:nvPr/>
        </p:nvSpPr>
        <p:spPr>
          <a:xfrm>
            <a:off x="10272198" y="6396335"/>
            <a:ext cx="3300761" cy="461665"/>
          </a:xfrm>
          <a:prstGeom prst="rect">
            <a:avLst/>
          </a:prstGeom>
          <a:noFill/>
        </p:spPr>
        <p:txBody>
          <a:bodyPr wrap="square" rtlCol="0">
            <a:spAutoFit/>
          </a:bodyPr>
          <a:lstStyle/>
          <a:p>
            <a:r>
              <a:rPr lang="en-US" sz="2400" dirty="0"/>
              <a:t>Policy 3A-9</a:t>
            </a:r>
          </a:p>
        </p:txBody>
      </p:sp>
    </p:spTree>
    <p:extLst>
      <p:ext uri="{BB962C8B-B14F-4D97-AF65-F5344CB8AC3E}">
        <p14:creationId xmlns:p14="http://schemas.microsoft.com/office/powerpoint/2010/main" val="10076568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42"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animEffect transition="in" filter="fade">
                                      <p:cBhvr>
                                        <p:cTn id="9" dur="1000"/>
                                        <p:tgtEl>
                                          <p:spTgt spid="9"/>
                                        </p:tgtEl>
                                      </p:cBhvr>
                                    </p:animEffect>
                                    <p:anim calcmode="lin" valueType="num">
                                      <p:cBhvr>
                                        <p:cTn id="10" dur="1000" fill="hold"/>
                                        <p:tgtEl>
                                          <p:spTgt spid="9"/>
                                        </p:tgtEl>
                                        <p:attrNameLst>
                                          <p:attrName>ppt_x</p:attrName>
                                        </p:attrNameLst>
                                      </p:cBhvr>
                                      <p:tavLst>
                                        <p:tav tm="0">
                                          <p:val>
                                            <p:strVal val="#ppt_x"/>
                                          </p:val>
                                        </p:tav>
                                        <p:tav tm="100000">
                                          <p:val>
                                            <p:strVal val="#ppt_x"/>
                                          </p:val>
                                        </p:tav>
                                      </p:tavLst>
                                    </p:anim>
                                    <p:anim calcmode="lin" valueType="num">
                                      <p:cBhvr>
                                        <p:cTn id="1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childTnLst>
                                </p:cTn>
                              </p:par>
                              <p:par>
                                <p:cTn id="16" presetID="42"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1000"/>
                                        <p:tgtEl>
                                          <p:spTgt spid="8"/>
                                        </p:tgtEl>
                                      </p:cBhvr>
                                    </p:animEffect>
                                    <p:anim calcmode="lin" valueType="num">
                                      <p:cBhvr>
                                        <p:cTn id="19" dur="1000" fill="hold"/>
                                        <p:tgtEl>
                                          <p:spTgt spid="8"/>
                                        </p:tgtEl>
                                        <p:attrNameLst>
                                          <p:attrName>ppt_x</p:attrName>
                                        </p:attrNameLst>
                                      </p:cBhvr>
                                      <p:tavLst>
                                        <p:tav tm="0">
                                          <p:val>
                                            <p:strVal val="#ppt_x"/>
                                          </p:val>
                                        </p:tav>
                                        <p:tav tm="100000">
                                          <p:val>
                                            <p:strVal val="#ppt_x"/>
                                          </p:val>
                                        </p:tav>
                                      </p:tavLst>
                                    </p:anim>
                                    <p:anim calcmode="lin" valueType="num">
                                      <p:cBhvr>
                                        <p:cTn id="2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par>
                                <p:cTn id="25" presetID="42" presetClass="entr" presetSubtype="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anim calcmode="lin" valueType="num">
                                      <p:cBhvr>
                                        <p:cTn id="28" dur="1000" fill="hold"/>
                                        <p:tgtEl>
                                          <p:spTgt spid="10"/>
                                        </p:tgtEl>
                                        <p:attrNameLst>
                                          <p:attrName>ppt_x</p:attrName>
                                        </p:attrNameLst>
                                      </p:cBhvr>
                                      <p:tavLst>
                                        <p:tav tm="0">
                                          <p:val>
                                            <p:strVal val="#ppt_x"/>
                                          </p:val>
                                        </p:tav>
                                        <p:tav tm="100000">
                                          <p:val>
                                            <p:strVal val="#ppt_x"/>
                                          </p:val>
                                        </p:tav>
                                      </p:tavLst>
                                    </p:anim>
                                    <p:anim calcmode="lin" valueType="num">
                                      <p:cBhvr>
                                        <p:cTn id="2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65B17AD-C730-B360-4172-9B9932BA3408}"/>
              </a:ext>
            </a:extLst>
          </p:cNvPr>
          <p:cNvPicPr>
            <a:picLocks noChangeAspect="1"/>
          </p:cNvPicPr>
          <p:nvPr/>
        </p:nvPicPr>
        <p:blipFill>
          <a:blip r:embed="rId3"/>
          <a:stretch>
            <a:fillRect/>
          </a:stretch>
        </p:blipFill>
        <p:spPr>
          <a:xfrm>
            <a:off x="0" y="0"/>
            <a:ext cx="8570852" cy="3643358"/>
          </a:xfrm>
          <a:prstGeom prst="rect">
            <a:avLst/>
          </a:prstGeom>
        </p:spPr>
      </p:pic>
      <p:pic>
        <p:nvPicPr>
          <p:cNvPr id="6" name="Graphic 5" descr="Badge 1 with solid fill">
            <a:extLst>
              <a:ext uri="{FF2B5EF4-FFF2-40B4-BE49-F238E27FC236}">
                <a16:creationId xmlns:a16="http://schemas.microsoft.com/office/drawing/2014/main" id="{55CB1B02-83D1-76A3-1DDD-6C4C367D67B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227025" y="967411"/>
            <a:ext cx="563137" cy="563137"/>
          </a:xfrm>
          <a:prstGeom prst="rect">
            <a:avLst/>
          </a:prstGeom>
        </p:spPr>
      </p:pic>
      <p:pic>
        <p:nvPicPr>
          <p:cNvPr id="7" name="Graphic 6" descr="Badge 1 with solid fill">
            <a:extLst>
              <a:ext uri="{FF2B5EF4-FFF2-40B4-BE49-F238E27FC236}">
                <a16:creationId xmlns:a16="http://schemas.microsoft.com/office/drawing/2014/main" id="{B1DB738A-7BF6-D560-6422-14F7E808C750}"/>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84948" y="4626210"/>
            <a:ext cx="563137" cy="563137"/>
          </a:xfrm>
          <a:prstGeom prst="rect">
            <a:avLst/>
          </a:prstGeom>
        </p:spPr>
      </p:pic>
      <p:sp>
        <p:nvSpPr>
          <p:cNvPr id="15" name="TextBox 14">
            <a:extLst>
              <a:ext uri="{FF2B5EF4-FFF2-40B4-BE49-F238E27FC236}">
                <a16:creationId xmlns:a16="http://schemas.microsoft.com/office/drawing/2014/main" id="{28F02EF6-E87B-9802-C2FB-9F8E3753EC7C}"/>
              </a:ext>
            </a:extLst>
          </p:cNvPr>
          <p:cNvSpPr txBox="1"/>
          <p:nvPr/>
        </p:nvSpPr>
        <p:spPr>
          <a:xfrm>
            <a:off x="1616071" y="4610769"/>
            <a:ext cx="10348181" cy="1815882"/>
          </a:xfrm>
          <a:prstGeom prst="rect">
            <a:avLst/>
          </a:prstGeom>
          <a:noFill/>
        </p:spPr>
        <p:txBody>
          <a:bodyPr wrap="square" rtlCol="0">
            <a:spAutoFit/>
          </a:bodyPr>
          <a:lstStyle/>
          <a:p>
            <a:r>
              <a:rPr lang="en-US" sz="2800" dirty="0">
                <a:solidFill>
                  <a:srgbClr val="000000"/>
                </a:solidFill>
              </a:rPr>
              <a:t>If the funding phase’s cost has decreased, this will be a no change cost estimate.</a:t>
            </a:r>
          </a:p>
          <a:p>
            <a:endParaRPr lang="en-US" sz="2800" dirty="0">
              <a:solidFill>
                <a:srgbClr val="000000"/>
              </a:solidFill>
            </a:endParaRPr>
          </a:p>
          <a:p>
            <a:endParaRPr lang="en-US" sz="2800" dirty="0">
              <a:solidFill>
                <a:srgbClr val="000000"/>
              </a:solidFill>
            </a:endParaRPr>
          </a:p>
        </p:txBody>
      </p:sp>
    </p:spTree>
    <p:extLst>
      <p:ext uri="{BB962C8B-B14F-4D97-AF65-F5344CB8AC3E}">
        <p14:creationId xmlns:p14="http://schemas.microsoft.com/office/powerpoint/2010/main" val="3481509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EC4396C-D928-D8C9-6594-B3D2F979B83B}"/>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04575449-D320-DD65-FF4A-A85AC750880E}"/>
              </a:ext>
            </a:extLst>
          </p:cNvPr>
          <p:cNvPicPr>
            <a:picLocks noChangeAspect="1"/>
          </p:cNvPicPr>
          <p:nvPr/>
        </p:nvPicPr>
        <p:blipFill>
          <a:blip r:embed="rId3"/>
          <a:stretch>
            <a:fillRect/>
          </a:stretch>
        </p:blipFill>
        <p:spPr>
          <a:xfrm>
            <a:off x="245222" y="149700"/>
            <a:ext cx="11701556" cy="4041494"/>
          </a:xfrm>
          <a:prstGeom prst="rect">
            <a:avLst/>
          </a:prstGeom>
        </p:spPr>
      </p:pic>
      <p:pic>
        <p:nvPicPr>
          <p:cNvPr id="6" name="Graphic 5" descr="Badge 1 with solid fill">
            <a:extLst>
              <a:ext uri="{FF2B5EF4-FFF2-40B4-BE49-F238E27FC236}">
                <a16:creationId xmlns:a16="http://schemas.microsoft.com/office/drawing/2014/main" id="{61420B15-7DA8-AEB1-CC43-133A67003897}"/>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817646" y="993205"/>
            <a:ext cx="563137" cy="563137"/>
          </a:xfrm>
          <a:prstGeom prst="rect">
            <a:avLst/>
          </a:prstGeom>
        </p:spPr>
      </p:pic>
      <p:pic>
        <p:nvPicPr>
          <p:cNvPr id="7" name="Graphic 6" descr="Badge 1 with solid fill">
            <a:extLst>
              <a:ext uri="{FF2B5EF4-FFF2-40B4-BE49-F238E27FC236}">
                <a16:creationId xmlns:a16="http://schemas.microsoft.com/office/drawing/2014/main" id="{BD59FD2A-55A0-C1F8-5F9E-C8278A1A2BB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254511" y="4383504"/>
            <a:ext cx="563137" cy="563137"/>
          </a:xfrm>
          <a:prstGeom prst="rect">
            <a:avLst/>
          </a:prstGeom>
        </p:spPr>
      </p:pic>
      <p:sp>
        <p:nvSpPr>
          <p:cNvPr id="15" name="TextBox 14">
            <a:extLst>
              <a:ext uri="{FF2B5EF4-FFF2-40B4-BE49-F238E27FC236}">
                <a16:creationId xmlns:a16="http://schemas.microsoft.com/office/drawing/2014/main" id="{014B2972-A084-5F79-6379-A0355DBF104C}"/>
              </a:ext>
            </a:extLst>
          </p:cNvPr>
          <p:cNvSpPr txBox="1"/>
          <p:nvPr/>
        </p:nvSpPr>
        <p:spPr>
          <a:xfrm>
            <a:off x="1994436" y="5542490"/>
            <a:ext cx="10197564" cy="1815882"/>
          </a:xfrm>
          <a:prstGeom prst="rect">
            <a:avLst/>
          </a:prstGeom>
          <a:noFill/>
        </p:spPr>
        <p:txBody>
          <a:bodyPr wrap="square" rtlCol="0">
            <a:spAutoFit/>
          </a:bodyPr>
          <a:lstStyle/>
          <a:p>
            <a:r>
              <a:rPr lang="en-US" sz="2800" dirty="0">
                <a:solidFill>
                  <a:srgbClr val="000000"/>
                </a:solidFill>
              </a:rPr>
              <a:t>If comments from Engineering Service are received, this information must be entered. </a:t>
            </a:r>
          </a:p>
          <a:p>
            <a:endParaRPr lang="en-US" sz="2800" dirty="0">
              <a:solidFill>
                <a:srgbClr val="000000"/>
              </a:solidFill>
            </a:endParaRPr>
          </a:p>
          <a:p>
            <a:endParaRPr lang="en-US" sz="2800" dirty="0">
              <a:solidFill>
                <a:srgbClr val="000000"/>
              </a:solidFill>
            </a:endParaRPr>
          </a:p>
        </p:txBody>
      </p:sp>
      <p:pic>
        <p:nvPicPr>
          <p:cNvPr id="5" name="Graphic 4" descr="Badge with solid fill">
            <a:extLst>
              <a:ext uri="{FF2B5EF4-FFF2-40B4-BE49-F238E27FC236}">
                <a16:creationId xmlns:a16="http://schemas.microsoft.com/office/drawing/2014/main" id="{73DF8F0F-ACD0-821B-33B8-CA0FF7E936FC}"/>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908214" y="993205"/>
            <a:ext cx="563137" cy="563137"/>
          </a:xfrm>
          <a:prstGeom prst="rect">
            <a:avLst/>
          </a:prstGeom>
        </p:spPr>
      </p:pic>
      <p:pic>
        <p:nvPicPr>
          <p:cNvPr id="8" name="Graphic 7" descr="Badge with solid fill">
            <a:extLst>
              <a:ext uri="{FF2B5EF4-FFF2-40B4-BE49-F238E27FC236}">
                <a16:creationId xmlns:a16="http://schemas.microsoft.com/office/drawing/2014/main" id="{1AD190F9-1D51-B722-D663-D9BE3FA8C87B}"/>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254511" y="5583226"/>
            <a:ext cx="563137" cy="563137"/>
          </a:xfrm>
          <a:prstGeom prst="rect">
            <a:avLst/>
          </a:prstGeom>
        </p:spPr>
      </p:pic>
      <p:sp>
        <p:nvSpPr>
          <p:cNvPr id="21" name="TextBox 20">
            <a:extLst>
              <a:ext uri="{FF2B5EF4-FFF2-40B4-BE49-F238E27FC236}">
                <a16:creationId xmlns:a16="http://schemas.microsoft.com/office/drawing/2014/main" id="{3298F0CC-0CF4-6100-72BA-A2608CA67F03}"/>
              </a:ext>
            </a:extLst>
          </p:cNvPr>
          <p:cNvSpPr txBox="1"/>
          <p:nvPr/>
        </p:nvSpPr>
        <p:spPr>
          <a:xfrm>
            <a:off x="1994436" y="4341224"/>
            <a:ext cx="9857595" cy="954107"/>
          </a:xfrm>
          <a:prstGeom prst="rect">
            <a:avLst/>
          </a:prstGeom>
          <a:noFill/>
        </p:spPr>
        <p:txBody>
          <a:bodyPr wrap="square" rtlCol="0">
            <a:spAutoFit/>
          </a:bodyPr>
          <a:lstStyle/>
          <a:p>
            <a:r>
              <a:rPr lang="en-US" sz="2800" dirty="0">
                <a:solidFill>
                  <a:srgbClr val="000000"/>
                </a:solidFill>
              </a:rPr>
              <a:t>Enter date when it is being sent to Engineering Services (after OPD has signed it).</a:t>
            </a:r>
          </a:p>
        </p:txBody>
      </p:sp>
    </p:spTree>
    <p:extLst>
      <p:ext uri="{BB962C8B-B14F-4D97-AF65-F5344CB8AC3E}">
        <p14:creationId xmlns:p14="http://schemas.microsoft.com/office/powerpoint/2010/main" val="21268861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1">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nodeType="afterEffect">
                                  <p:stCondLst>
                                    <p:cond delay="1250"/>
                                  </p:stCondLst>
                                  <p:childTnLst>
                                    <p:set>
                                      <p:cBhvr>
                                        <p:cTn id="15" dur="1" fill="hold">
                                          <p:stCondLst>
                                            <p:cond delay="0"/>
                                          </p:stCondLst>
                                        </p:cTn>
                                        <p:tgtEl>
                                          <p:spTgt spid="8"/>
                                        </p:tgtEl>
                                        <p:attrNameLst>
                                          <p:attrName>style.visibility</p:attrName>
                                        </p:attrNameLst>
                                      </p:cBhvr>
                                      <p:to>
                                        <p:strVal val="visible"/>
                                      </p:to>
                                    </p:set>
                                  </p:childTnLst>
                                </p:cTn>
                              </p:par>
                              <p:par>
                                <p:cTn id="16" presetID="1" presetClass="entr" presetSubtype="0" fill="hold" nodeType="withEffect">
                                  <p:stCondLst>
                                    <p:cond delay="1250"/>
                                  </p:stCondLst>
                                  <p:childTnLst>
                                    <p:set>
                                      <p:cBhvr>
                                        <p:cTn id="17"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86E3193-7ECB-917B-E8AF-A34F7D0D0722}"/>
              </a:ext>
            </a:extLst>
          </p:cNvPr>
          <p:cNvPicPr>
            <a:picLocks noChangeAspect="1"/>
          </p:cNvPicPr>
          <p:nvPr/>
        </p:nvPicPr>
        <p:blipFill>
          <a:blip r:embed="rId3"/>
          <a:stretch>
            <a:fillRect/>
          </a:stretch>
        </p:blipFill>
        <p:spPr>
          <a:xfrm>
            <a:off x="248922" y="179642"/>
            <a:ext cx="11694155" cy="4038938"/>
          </a:xfrm>
          <a:prstGeom prst="rect">
            <a:avLst/>
          </a:prstGeom>
        </p:spPr>
      </p:pic>
      <p:sp>
        <p:nvSpPr>
          <p:cNvPr id="10" name="TextBox 9">
            <a:extLst>
              <a:ext uri="{FF2B5EF4-FFF2-40B4-BE49-F238E27FC236}">
                <a16:creationId xmlns:a16="http://schemas.microsoft.com/office/drawing/2014/main" id="{9E3A5E97-8A85-82C8-7572-2991FCFBA05A}"/>
              </a:ext>
            </a:extLst>
          </p:cNvPr>
          <p:cNvSpPr txBox="1"/>
          <p:nvPr/>
        </p:nvSpPr>
        <p:spPr>
          <a:xfrm>
            <a:off x="1817647" y="4357376"/>
            <a:ext cx="10331745" cy="1815882"/>
          </a:xfrm>
          <a:prstGeom prst="rect">
            <a:avLst/>
          </a:prstGeom>
          <a:noFill/>
        </p:spPr>
        <p:txBody>
          <a:bodyPr wrap="square" rtlCol="0">
            <a:spAutoFit/>
          </a:bodyPr>
          <a:lstStyle/>
          <a:p>
            <a:r>
              <a:rPr lang="en-US" sz="2800" dirty="0">
                <a:solidFill>
                  <a:srgbClr val="000000"/>
                </a:solidFill>
              </a:rPr>
              <a:t>If V2 is submitted to Engineering Service, this information must be entered. </a:t>
            </a:r>
          </a:p>
          <a:p>
            <a:endParaRPr lang="en-US" sz="2800" dirty="0">
              <a:solidFill>
                <a:srgbClr val="000000"/>
              </a:solidFill>
            </a:endParaRPr>
          </a:p>
          <a:p>
            <a:endParaRPr lang="en-US" sz="2800" dirty="0">
              <a:solidFill>
                <a:srgbClr val="000000"/>
              </a:solidFill>
            </a:endParaRPr>
          </a:p>
        </p:txBody>
      </p:sp>
      <p:pic>
        <p:nvPicPr>
          <p:cNvPr id="3" name="Graphic 2" descr="Badge 3 with solid fill">
            <a:extLst>
              <a:ext uri="{FF2B5EF4-FFF2-40B4-BE49-F238E27FC236}">
                <a16:creationId xmlns:a16="http://schemas.microsoft.com/office/drawing/2014/main" id="{332781F5-2F59-6205-B3C6-9EEF8280EC5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769510" y="1051719"/>
            <a:ext cx="563137" cy="563137"/>
          </a:xfrm>
          <a:prstGeom prst="rect">
            <a:avLst/>
          </a:prstGeom>
        </p:spPr>
      </p:pic>
      <p:pic>
        <p:nvPicPr>
          <p:cNvPr id="12" name="Graphic 11" descr="Badge 4 with solid fill">
            <a:extLst>
              <a:ext uri="{FF2B5EF4-FFF2-40B4-BE49-F238E27FC236}">
                <a16:creationId xmlns:a16="http://schemas.microsoft.com/office/drawing/2014/main" id="{E608EF4D-A5B0-F912-A34B-DE825DB05789}"/>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35409" y="5350725"/>
            <a:ext cx="563137" cy="563137"/>
          </a:xfrm>
          <a:prstGeom prst="rect">
            <a:avLst/>
          </a:prstGeom>
        </p:spPr>
      </p:pic>
      <p:pic>
        <p:nvPicPr>
          <p:cNvPr id="14" name="Graphic 13" descr="Badge 5 with solid fill">
            <a:extLst>
              <a:ext uri="{FF2B5EF4-FFF2-40B4-BE49-F238E27FC236}">
                <a16:creationId xmlns:a16="http://schemas.microsoft.com/office/drawing/2014/main" id="{EEA14DED-7227-418B-7EAB-F83D3AB1D36A}"/>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5814430" y="2601171"/>
            <a:ext cx="563137" cy="563137"/>
          </a:xfrm>
          <a:prstGeom prst="rect">
            <a:avLst/>
          </a:prstGeom>
        </p:spPr>
      </p:pic>
      <p:pic>
        <p:nvPicPr>
          <p:cNvPr id="16" name="Graphic 15" descr="Badge 3 with solid fill">
            <a:extLst>
              <a:ext uri="{FF2B5EF4-FFF2-40B4-BE49-F238E27FC236}">
                <a16:creationId xmlns:a16="http://schemas.microsoft.com/office/drawing/2014/main" id="{57C4299E-F45A-6881-8AA0-9372225CF9A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35410" y="4404416"/>
            <a:ext cx="563137" cy="563137"/>
          </a:xfrm>
          <a:prstGeom prst="rect">
            <a:avLst/>
          </a:prstGeom>
        </p:spPr>
      </p:pic>
      <p:pic>
        <p:nvPicPr>
          <p:cNvPr id="17" name="Graphic 16" descr="Badge 4 with solid fill">
            <a:extLst>
              <a:ext uri="{FF2B5EF4-FFF2-40B4-BE49-F238E27FC236}">
                <a16:creationId xmlns:a16="http://schemas.microsoft.com/office/drawing/2014/main" id="{BABEFA03-EA3F-9273-D9BF-9127D6D2C2F0}"/>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022117" y="2601171"/>
            <a:ext cx="563137" cy="563137"/>
          </a:xfrm>
          <a:prstGeom prst="rect">
            <a:avLst/>
          </a:prstGeom>
        </p:spPr>
      </p:pic>
      <p:pic>
        <p:nvPicPr>
          <p:cNvPr id="18" name="Graphic 17" descr="Badge 5 with solid fill">
            <a:extLst>
              <a:ext uri="{FF2B5EF4-FFF2-40B4-BE49-F238E27FC236}">
                <a16:creationId xmlns:a16="http://schemas.microsoft.com/office/drawing/2014/main" id="{1E5EB41D-0142-8F4D-197B-6B8C7BBDF1B7}"/>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835409" y="6294863"/>
            <a:ext cx="563137" cy="563137"/>
          </a:xfrm>
          <a:prstGeom prst="rect">
            <a:avLst/>
          </a:prstGeom>
        </p:spPr>
      </p:pic>
      <p:sp>
        <p:nvSpPr>
          <p:cNvPr id="19" name="TextBox 18">
            <a:extLst>
              <a:ext uri="{FF2B5EF4-FFF2-40B4-BE49-F238E27FC236}">
                <a16:creationId xmlns:a16="http://schemas.microsoft.com/office/drawing/2014/main" id="{2F9CF2BC-FE85-DF28-707D-2FB3FDB9DB83}"/>
              </a:ext>
            </a:extLst>
          </p:cNvPr>
          <p:cNvSpPr txBox="1"/>
          <p:nvPr/>
        </p:nvSpPr>
        <p:spPr>
          <a:xfrm>
            <a:off x="1761995" y="5347975"/>
            <a:ext cx="10049005" cy="1815882"/>
          </a:xfrm>
          <a:prstGeom prst="rect">
            <a:avLst/>
          </a:prstGeom>
          <a:noFill/>
        </p:spPr>
        <p:txBody>
          <a:bodyPr wrap="square" rtlCol="0">
            <a:spAutoFit/>
          </a:bodyPr>
          <a:lstStyle/>
          <a:p>
            <a:r>
              <a:rPr lang="en-US" sz="2800" dirty="0">
                <a:solidFill>
                  <a:srgbClr val="000000"/>
                </a:solidFill>
              </a:rPr>
              <a:t>Enter date when Engineering Services sends email stating that it is approved. (Don’t wait for it to update on PSR)</a:t>
            </a:r>
          </a:p>
          <a:p>
            <a:endParaRPr lang="en-US" sz="2800" dirty="0">
              <a:solidFill>
                <a:srgbClr val="000000"/>
              </a:solidFill>
            </a:endParaRPr>
          </a:p>
          <a:p>
            <a:endParaRPr lang="en-US" sz="2800" dirty="0">
              <a:solidFill>
                <a:srgbClr val="000000"/>
              </a:solidFill>
            </a:endParaRPr>
          </a:p>
        </p:txBody>
      </p:sp>
      <p:sp>
        <p:nvSpPr>
          <p:cNvPr id="20" name="TextBox 19">
            <a:extLst>
              <a:ext uri="{FF2B5EF4-FFF2-40B4-BE49-F238E27FC236}">
                <a16:creationId xmlns:a16="http://schemas.microsoft.com/office/drawing/2014/main" id="{6C44D581-4C51-8060-5737-2961C0860876}"/>
              </a:ext>
            </a:extLst>
          </p:cNvPr>
          <p:cNvSpPr txBox="1"/>
          <p:nvPr/>
        </p:nvSpPr>
        <p:spPr>
          <a:xfrm>
            <a:off x="1732555" y="6312054"/>
            <a:ext cx="4253127" cy="1384995"/>
          </a:xfrm>
          <a:prstGeom prst="rect">
            <a:avLst/>
          </a:prstGeom>
          <a:noFill/>
        </p:spPr>
        <p:txBody>
          <a:bodyPr wrap="square" rtlCol="0">
            <a:spAutoFit/>
          </a:bodyPr>
          <a:lstStyle/>
          <a:p>
            <a:r>
              <a:rPr lang="en-US" sz="2800" dirty="0">
                <a:solidFill>
                  <a:srgbClr val="000000"/>
                </a:solidFill>
              </a:rPr>
              <a:t>Leave as “none”</a:t>
            </a:r>
          </a:p>
          <a:p>
            <a:endParaRPr lang="en-US" sz="2800" dirty="0">
              <a:solidFill>
                <a:srgbClr val="000000"/>
              </a:solidFill>
            </a:endParaRPr>
          </a:p>
          <a:p>
            <a:endParaRPr lang="en-US" sz="2800" dirty="0">
              <a:solidFill>
                <a:srgbClr val="000000"/>
              </a:solidFill>
            </a:endParaRPr>
          </a:p>
        </p:txBody>
      </p:sp>
    </p:spTree>
    <p:extLst>
      <p:ext uri="{BB962C8B-B14F-4D97-AF65-F5344CB8AC3E}">
        <p14:creationId xmlns:p14="http://schemas.microsoft.com/office/powerpoint/2010/main" val="32976846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nodeType="afterEffect">
                                  <p:stCondLst>
                                    <p:cond delay="1250"/>
                                  </p:stCondLst>
                                  <p:childTnLst>
                                    <p:set>
                                      <p:cBhvr>
                                        <p:cTn id="15" dur="1" fill="hold">
                                          <p:stCondLst>
                                            <p:cond delay="0"/>
                                          </p:stCondLst>
                                        </p:cTn>
                                        <p:tgtEl>
                                          <p:spTgt spid="12"/>
                                        </p:tgtEl>
                                        <p:attrNameLst>
                                          <p:attrName>style.visibility</p:attrName>
                                        </p:attrNameLst>
                                      </p:cBhvr>
                                      <p:to>
                                        <p:strVal val="visible"/>
                                      </p:to>
                                    </p:set>
                                  </p:childTnLst>
                                </p:cTn>
                              </p:par>
                              <p:par>
                                <p:cTn id="16" presetID="1" presetClass="entr" presetSubtype="0" fill="hold" nodeType="withEffect">
                                  <p:stCondLst>
                                    <p:cond delay="1250"/>
                                  </p:stCondLst>
                                  <p:childTnLst>
                                    <p:set>
                                      <p:cBhvr>
                                        <p:cTn id="17" dur="1" fill="hold">
                                          <p:stCondLst>
                                            <p:cond delay="0"/>
                                          </p:stCondLst>
                                        </p:cTn>
                                        <p:tgtEl>
                                          <p:spTgt spid="19">
                                            <p:txEl>
                                              <p:pRg st="0" end="0"/>
                                            </p:txEl>
                                          </p:spTgt>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14"/>
                                        </p:tgtEl>
                                        <p:attrNameLst>
                                          <p:attrName>style.visibility</p:attrName>
                                        </p:attrNameLst>
                                      </p:cBhvr>
                                      <p:to>
                                        <p:strVal val="visible"/>
                                      </p:to>
                                    </p:set>
                                  </p:childTnLst>
                                </p:cTn>
                              </p:par>
                            </p:childTnLst>
                          </p:cTn>
                        </p:par>
                        <p:par>
                          <p:cTn id="22" fill="hold">
                            <p:stCondLst>
                              <p:cond delay="0"/>
                            </p:stCondLst>
                            <p:childTnLst>
                              <p:par>
                                <p:cTn id="23" presetID="1" presetClass="entr" presetSubtype="0" fill="hold" nodeType="afterEffect">
                                  <p:stCondLst>
                                    <p:cond delay="1250"/>
                                  </p:stCondLst>
                                  <p:childTnLst>
                                    <p:set>
                                      <p:cBhvr>
                                        <p:cTn id="24" dur="1" fill="hold">
                                          <p:stCondLst>
                                            <p:cond delay="0"/>
                                          </p:stCondLst>
                                        </p:cTn>
                                        <p:tgtEl>
                                          <p:spTgt spid="18"/>
                                        </p:tgtEl>
                                        <p:attrNameLst>
                                          <p:attrName>style.visibility</p:attrName>
                                        </p:attrNameLst>
                                      </p:cBhvr>
                                      <p:to>
                                        <p:strVal val="visible"/>
                                      </p:to>
                                    </p:set>
                                  </p:childTnLst>
                                </p:cTn>
                              </p:par>
                              <p:par>
                                <p:cTn id="25" presetID="1" presetClass="entr" presetSubtype="0" fill="hold" nodeType="withEffect">
                                  <p:stCondLst>
                                    <p:cond delay="1250"/>
                                  </p:stCondLst>
                                  <p:childTnLst>
                                    <p:set>
                                      <p:cBhvr>
                                        <p:cTn id="26" dur="1" fill="hold">
                                          <p:stCondLst>
                                            <p:cond delay="0"/>
                                          </p:stCondLst>
                                        </p:cTn>
                                        <p:tgtEl>
                                          <p:spTgt spid="2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808C81C-2423-A9EC-5491-AAE53D18B17A}"/>
              </a:ext>
            </a:extLst>
          </p:cNvPr>
          <p:cNvPicPr>
            <a:picLocks noChangeAspect="1"/>
          </p:cNvPicPr>
          <p:nvPr/>
        </p:nvPicPr>
        <p:blipFill>
          <a:blip r:embed="rId3"/>
          <a:stretch>
            <a:fillRect/>
          </a:stretch>
        </p:blipFill>
        <p:spPr>
          <a:xfrm>
            <a:off x="0" y="0"/>
            <a:ext cx="7572850" cy="4850753"/>
          </a:xfrm>
          <a:prstGeom prst="rect">
            <a:avLst/>
          </a:prstGeom>
        </p:spPr>
      </p:pic>
      <p:pic>
        <p:nvPicPr>
          <p:cNvPr id="6" name="Graphic 5" descr="Badge 1 with solid fill">
            <a:extLst>
              <a:ext uri="{FF2B5EF4-FFF2-40B4-BE49-F238E27FC236}">
                <a16:creationId xmlns:a16="http://schemas.microsoft.com/office/drawing/2014/main" id="{55CB1B02-83D1-76A3-1DDD-6C4C367D67B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818949" y="1346091"/>
            <a:ext cx="563137" cy="563137"/>
          </a:xfrm>
          <a:prstGeom prst="rect">
            <a:avLst/>
          </a:prstGeom>
        </p:spPr>
      </p:pic>
      <p:pic>
        <p:nvPicPr>
          <p:cNvPr id="7" name="Graphic 6" descr="Badge 1 with solid fill">
            <a:extLst>
              <a:ext uri="{FF2B5EF4-FFF2-40B4-BE49-F238E27FC236}">
                <a16:creationId xmlns:a16="http://schemas.microsoft.com/office/drawing/2014/main" id="{B1DB738A-7BF6-D560-6422-14F7E808C750}"/>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051967" y="3477343"/>
            <a:ext cx="563137" cy="563137"/>
          </a:xfrm>
          <a:prstGeom prst="rect">
            <a:avLst/>
          </a:prstGeom>
        </p:spPr>
      </p:pic>
      <p:sp>
        <p:nvSpPr>
          <p:cNvPr id="15" name="TextBox 14">
            <a:extLst>
              <a:ext uri="{FF2B5EF4-FFF2-40B4-BE49-F238E27FC236}">
                <a16:creationId xmlns:a16="http://schemas.microsoft.com/office/drawing/2014/main" id="{28F02EF6-E87B-9802-C2FB-9F8E3753EC7C}"/>
              </a:ext>
            </a:extLst>
          </p:cNvPr>
          <p:cNvSpPr txBox="1"/>
          <p:nvPr/>
        </p:nvSpPr>
        <p:spPr>
          <a:xfrm>
            <a:off x="8628185" y="1346091"/>
            <a:ext cx="3182815" cy="5693866"/>
          </a:xfrm>
          <a:prstGeom prst="rect">
            <a:avLst/>
          </a:prstGeom>
          <a:noFill/>
        </p:spPr>
        <p:txBody>
          <a:bodyPr wrap="square" rtlCol="0">
            <a:spAutoFit/>
          </a:bodyPr>
          <a:lstStyle/>
          <a:p>
            <a:r>
              <a:rPr lang="en-US" sz="2800" dirty="0">
                <a:solidFill>
                  <a:srgbClr val="000000"/>
                </a:solidFill>
              </a:rPr>
              <a:t>If another submission (i.e. V2) is being submitted based on comments from Engineering Services, a </a:t>
            </a:r>
            <a:r>
              <a:rPr lang="en-US" sz="2800" dirty="0">
                <a:solidFill>
                  <a:schemeClr val="accent3"/>
                </a:solidFill>
              </a:rPr>
              <a:t>new link</a:t>
            </a:r>
            <a:r>
              <a:rPr lang="en-US" sz="2800" dirty="0">
                <a:solidFill>
                  <a:srgbClr val="000000"/>
                </a:solidFill>
              </a:rPr>
              <a:t> needs to be included to the new document. </a:t>
            </a:r>
          </a:p>
          <a:p>
            <a:endParaRPr lang="en-US" sz="2800" dirty="0">
              <a:solidFill>
                <a:srgbClr val="000000"/>
              </a:solidFill>
            </a:endParaRPr>
          </a:p>
          <a:p>
            <a:endParaRPr lang="en-US" sz="2800" dirty="0">
              <a:solidFill>
                <a:srgbClr val="000000"/>
              </a:solidFill>
            </a:endParaRPr>
          </a:p>
          <a:p>
            <a:endParaRPr lang="en-US" sz="2800" dirty="0">
              <a:solidFill>
                <a:srgbClr val="000000"/>
              </a:solidFill>
            </a:endParaRPr>
          </a:p>
        </p:txBody>
      </p:sp>
    </p:spTree>
    <p:extLst>
      <p:ext uri="{BB962C8B-B14F-4D97-AF65-F5344CB8AC3E}">
        <p14:creationId xmlns:p14="http://schemas.microsoft.com/office/powerpoint/2010/main" val="42175061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ctrTitle"/>
          </p:nvPr>
        </p:nvSpPr>
        <p:spPr>
          <a:xfrm>
            <a:off x="4005070" y="3543896"/>
            <a:ext cx="4181859" cy="579194"/>
          </a:xfrm>
        </p:spPr>
        <p:txBody>
          <a:bodyPr>
            <a:noAutofit/>
          </a:bodyPr>
          <a:lstStyle/>
          <a:p>
            <a:r>
              <a:rPr lang="en-US" sz="6600" dirty="0"/>
              <a:t>Questions?</a:t>
            </a:r>
          </a:p>
        </p:txBody>
      </p:sp>
    </p:spTree>
    <p:extLst>
      <p:ext uri="{BB962C8B-B14F-4D97-AF65-F5344CB8AC3E}">
        <p14:creationId xmlns:p14="http://schemas.microsoft.com/office/powerpoint/2010/main" val="1622978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6A97C3C-D17C-3F39-6530-EEB8CD24E90B}"/>
              </a:ext>
            </a:extLst>
          </p:cNvPr>
          <p:cNvSpPr txBox="1"/>
          <p:nvPr/>
        </p:nvSpPr>
        <p:spPr>
          <a:xfrm>
            <a:off x="381000" y="1029766"/>
            <a:ext cx="10993244" cy="1785104"/>
          </a:xfrm>
          <a:prstGeom prst="rect">
            <a:avLst/>
          </a:prstGeom>
          <a:noFill/>
        </p:spPr>
        <p:txBody>
          <a:bodyPr wrap="square" rtlCol="0">
            <a:spAutoFit/>
          </a:bodyPr>
          <a:lstStyle/>
          <a:p>
            <a:pPr marL="285750" indent="-285750">
              <a:buFont typeface="Arial" panose="020B0604020202020204" pitchFamily="34" charset="0"/>
              <a:buChar char="•"/>
            </a:pPr>
            <a:r>
              <a:rPr lang="en-US" sz="2800" dirty="0">
                <a:solidFill>
                  <a:srgbClr val="000000"/>
                </a:solidFill>
              </a:rPr>
              <a:t>Per Table 1 in GDOT Policy 3A-9, required program cost estimate updates are submitted by the PM based on the following:</a:t>
            </a:r>
          </a:p>
          <a:p>
            <a:endParaRPr lang="en-US" dirty="0"/>
          </a:p>
          <a:p>
            <a:pPr marL="742950" lvl="1" indent="-285750">
              <a:buFont typeface="Arial" panose="020B0604020202020204" pitchFamily="34" charset="0"/>
              <a:buChar char="•"/>
            </a:pPr>
            <a:endParaRPr lang="en-US" dirty="0"/>
          </a:p>
          <a:p>
            <a:pPr lvl="1"/>
            <a:endParaRPr lang="en-US" dirty="0"/>
          </a:p>
        </p:txBody>
      </p:sp>
      <p:pic>
        <p:nvPicPr>
          <p:cNvPr id="4" name="Picture 3">
            <a:extLst>
              <a:ext uri="{FF2B5EF4-FFF2-40B4-BE49-F238E27FC236}">
                <a16:creationId xmlns:a16="http://schemas.microsoft.com/office/drawing/2014/main" id="{37D6D74F-F178-09D8-0C44-7AF583AA166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367975" y="2036813"/>
            <a:ext cx="6865249" cy="4659605"/>
          </a:xfrm>
          <a:prstGeom prst="rect">
            <a:avLst/>
          </a:prstGeom>
        </p:spPr>
      </p:pic>
      <p:sp>
        <p:nvSpPr>
          <p:cNvPr id="5" name="TextBox 4">
            <a:extLst>
              <a:ext uri="{FF2B5EF4-FFF2-40B4-BE49-F238E27FC236}">
                <a16:creationId xmlns:a16="http://schemas.microsoft.com/office/drawing/2014/main" id="{DC920A27-5452-4491-FFD0-43B0614B2E65}"/>
              </a:ext>
            </a:extLst>
          </p:cNvPr>
          <p:cNvSpPr txBox="1"/>
          <p:nvPr/>
        </p:nvSpPr>
        <p:spPr>
          <a:xfrm rot="20389471">
            <a:off x="8459288" y="3284234"/>
            <a:ext cx="6387737" cy="646331"/>
          </a:xfrm>
          <a:prstGeom prst="rect">
            <a:avLst/>
          </a:prstGeom>
          <a:noFill/>
        </p:spPr>
        <p:txBody>
          <a:bodyPr wrap="square" rtlCol="0">
            <a:spAutoFit/>
          </a:bodyPr>
          <a:lstStyle/>
          <a:p>
            <a:r>
              <a:rPr lang="en-US" sz="3600" b="1" dirty="0">
                <a:solidFill>
                  <a:srgbClr val="FF0000"/>
                </a:solidFill>
              </a:rPr>
              <a:t>Know this table!</a:t>
            </a:r>
          </a:p>
        </p:txBody>
      </p:sp>
      <p:sp>
        <p:nvSpPr>
          <p:cNvPr id="6" name="TextBox 5">
            <a:extLst>
              <a:ext uri="{FF2B5EF4-FFF2-40B4-BE49-F238E27FC236}">
                <a16:creationId xmlns:a16="http://schemas.microsoft.com/office/drawing/2014/main" id="{9265A4CB-A59B-8E72-4AC0-930C21833147}"/>
              </a:ext>
            </a:extLst>
          </p:cNvPr>
          <p:cNvSpPr txBox="1"/>
          <p:nvPr/>
        </p:nvSpPr>
        <p:spPr>
          <a:xfrm>
            <a:off x="10272198" y="6396335"/>
            <a:ext cx="3300761" cy="461665"/>
          </a:xfrm>
          <a:prstGeom prst="rect">
            <a:avLst/>
          </a:prstGeom>
          <a:noFill/>
        </p:spPr>
        <p:txBody>
          <a:bodyPr wrap="square" rtlCol="0">
            <a:spAutoFit/>
          </a:bodyPr>
          <a:lstStyle/>
          <a:p>
            <a:r>
              <a:rPr lang="en-US" sz="2400" dirty="0"/>
              <a:t>Policy 3A-9</a:t>
            </a:r>
          </a:p>
        </p:txBody>
      </p:sp>
      <p:sp>
        <p:nvSpPr>
          <p:cNvPr id="7" name="Title 21">
            <a:extLst>
              <a:ext uri="{FF2B5EF4-FFF2-40B4-BE49-F238E27FC236}">
                <a16:creationId xmlns:a16="http://schemas.microsoft.com/office/drawing/2014/main" id="{8381A9C7-82D7-1AED-FD02-E85A452D5278}"/>
              </a:ext>
            </a:extLst>
          </p:cNvPr>
          <p:cNvSpPr txBox="1">
            <a:spLocks/>
          </p:cNvSpPr>
          <p:nvPr/>
        </p:nvSpPr>
        <p:spPr>
          <a:xfrm>
            <a:off x="381000" y="250291"/>
            <a:ext cx="11114314" cy="800101"/>
          </a:xfrm>
          <a:prstGeom prst="rect">
            <a:avLst/>
          </a:prstGeom>
          <a:noFill/>
        </p:spPr>
        <p:txBody>
          <a:bodyPr vert="horz" lIns="0" tIns="45720" rIns="0" bIns="45720" rtlCol="0" anchor="b">
            <a:normAutofit/>
          </a:bodyPr>
          <a:lstStyle>
            <a:lvl1pPr algn="l" defTabSz="914400" rtl="0" eaLnBrk="1" latinLnBrk="0" hangingPunct="1">
              <a:lnSpc>
                <a:spcPct val="90000"/>
              </a:lnSpc>
              <a:spcBef>
                <a:spcPct val="0"/>
              </a:spcBef>
              <a:buNone/>
              <a:defRPr sz="2700" kern="1200">
                <a:solidFill>
                  <a:schemeClr val="tx1"/>
                </a:solidFill>
                <a:latin typeface="+mj-lt"/>
                <a:ea typeface="+mj-ea"/>
                <a:cs typeface="+mj-cs"/>
              </a:defRPr>
            </a:lvl1pPr>
          </a:lstStyle>
          <a:p>
            <a:pPr algn="ctr"/>
            <a:r>
              <a:rPr lang="en-US" sz="4000" b="1" dirty="0">
                <a:solidFill>
                  <a:srgbClr val="045594"/>
                </a:solidFill>
              </a:rPr>
              <a:t>Cost Estimate: PM’s Responsibilities </a:t>
            </a:r>
          </a:p>
        </p:txBody>
      </p:sp>
    </p:spTree>
    <p:extLst>
      <p:ext uri="{BB962C8B-B14F-4D97-AF65-F5344CB8AC3E}">
        <p14:creationId xmlns:p14="http://schemas.microsoft.com/office/powerpoint/2010/main" val="12570167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000"/>
                                  </p:stCondLst>
                                  <p:childTnLst>
                                    <p:set>
                                      <p:cBhvr>
                                        <p:cTn id="9" dur="1" fill="hold">
                                          <p:stCondLst>
                                            <p:cond delay="0"/>
                                          </p:stCondLst>
                                        </p:cTn>
                                        <p:tgtEl>
                                          <p:spTgt spid="4"/>
                                        </p:tgtEl>
                                        <p:attrNameLst>
                                          <p:attrName>style.visibility</p:attrName>
                                        </p:attrNameLst>
                                      </p:cBhvr>
                                      <p:to>
                                        <p:strVal val="visible"/>
                                      </p:to>
                                    </p:set>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028D570A-A127-61FE-DC20-4024BD9329D0}"/>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85FC6410-1D58-3A1D-E5BA-EEC84BFB73BF}"/>
              </a:ext>
            </a:extLst>
          </p:cNvPr>
          <p:cNvSpPr txBox="1"/>
          <p:nvPr/>
        </p:nvSpPr>
        <p:spPr>
          <a:xfrm>
            <a:off x="333375" y="1442710"/>
            <a:ext cx="10993244" cy="1569660"/>
          </a:xfrm>
          <a:prstGeom prst="rect">
            <a:avLst/>
          </a:prstGeom>
          <a:noFill/>
        </p:spPr>
        <p:txBody>
          <a:bodyPr wrap="square" rtlCol="0">
            <a:spAutoFit/>
          </a:bodyPr>
          <a:lstStyle/>
          <a:p>
            <a:pPr marL="285750" indent="-285750">
              <a:buFont typeface="Arial" panose="020B0604020202020204" pitchFamily="34" charset="0"/>
              <a:buChar char="•"/>
            </a:pPr>
            <a:r>
              <a:rPr lang="en-US" sz="3200" dirty="0">
                <a:solidFill>
                  <a:srgbClr val="000000"/>
                </a:solidFill>
              </a:rPr>
              <a:t>Per Table 1 in GDOT Policy 3A-9: </a:t>
            </a:r>
            <a:r>
              <a:rPr lang="en-US" sz="3200" b="1" dirty="0">
                <a:solidFill>
                  <a:srgbClr val="045594"/>
                </a:solidFill>
              </a:rPr>
              <a:t>Concept Phase</a:t>
            </a:r>
          </a:p>
          <a:p>
            <a:pPr marL="742950" lvl="1" indent="-285750">
              <a:buFont typeface="Arial" panose="020B0604020202020204" pitchFamily="34" charset="0"/>
              <a:buChar char="•"/>
            </a:pPr>
            <a:endParaRPr lang="en-US" sz="3200" dirty="0">
              <a:solidFill>
                <a:srgbClr val="000000"/>
              </a:solidFill>
            </a:endParaRPr>
          </a:p>
          <a:p>
            <a:pPr lvl="1"/>
            <a:endParaRPr lang="en-US" sz="3200" dirty="0">
              <a:solidFill>
                <a:srgbClr val="000000"/>
              </a:solidFill>
            </a:endParaRPr>
          </a:p>
        </p:txBody>
      </p:sp>
      <p:sp>
        <p:nvSpPr>
          <p:cNvPr id="6" name="TextBox 5">
            <a:extLst>
              <a:ext uri="{FF2B5EF4-FFF2-40B4-BE49-F238E27FC236}">
                <a16:creationId xmlns:a16="http://schemas.microsoft.com/office/drawing/2014/main" id="{01E4B6A6-D600-423A-559F-8F45D64ADBD8}"/>
              </a:ext>
            </a:extLst>
          </p:cNvPr>
          <p:cNvSpPr txBox="1"/>
          <p:nvPr/>
        </p:nvSpPr>
        <p:spPr>
          <a:xfrm>
            <a:off x="10272198" y="6396335"/>
            <a:ext cx="3300761" cy="461665"/>
          </a:xfrm>
          <a:prstGeom prst="rect">
            <a:avLst/>
          </a:prstGeom>
          <a:noFill/>
        </p:spPr>
        <p:txBody>
          <a:bodyPr wrap="square" rtlCol="0">
            <a:spAutoFit/>
          </a:bodyPr>
          <a:lstStyle/>
          <a:p>
            <a:r>
              <a:rPr lang="en-US" sz="2400" dirty="0"/>
              <a:t>Policy 3A-9</a:t>
            </a:r>
          </a:p>
        </p:txBody>
      </p:sp>
      <p:sp>
        <p:nvSpPr>
          <p:cNvPr id="7" name="Title 21">
            <a:extLst>
              <a:ext uri="{FF2B5EF4-FFF2-40B4-BE49-F238E27FC236}">
                <a16:creationId xmlns:a16="http://schemas.microsoft.com/office/drawing/2014/main" id="{902F85F1-AC11-16F9-491B-916CD0DB39CF}"/>
              </a:ext>
            </a:extLst>
          </p:cNvPr>
          <p:cNvSpPr txBox="1">
            <a:spLocks/>
          </p:cNvSpPr>
          <p:nvPr/>
        </p:nvSpPr>
        <p:spPr>
          <a:xfrm>
            <a:off x="538843" y="326126"/>
            <a:ext cx="11114314" cy="800101"/>
          </a:xfrm>
          <a:prstGeom prst="rect">
            <a:avLst/>
          </a:prstGeom>
          <a:noFill/>
        </p:spPr>
        <p:txBody>
          <a:bodyPr vert="horz" lIns="0" tIns="45720" rIns="0" bIns="45720" rtlCol="0" anchor="b">
            <a:normAutofit/>
          </a:bodyPr>
          <a:lstStyle>
            <a:lvl1pPr algn="l" defTabSz="914400" rtl="0" eaLnBrk="1" latinLnBrk="0" hangingPunct="1">
              <a:lnSpc>
                <a:spcPct val="90000"/>
              </a:lnSpc>
              <a:spcBef>
                <a:spcPct val="0"/>
              </a:spcBef>
              <a:buNone/>
              <a:defRPr sz="2700" kern="1200">
                <a:solidFill>
                  <a:schemeClr val="tx1"/>
                </a:solidFill>
                <a:latin typeface="+mj-lt"/>
                <a:ea typeface="+mj-ea"/>
                <a:cs typeface="+mj-cs"/>
              </a:defRPr>
            </a:lvl1pPr>
          </a:lstStyle>
          <a:p>
            <a:pPr algn="ctr"/>
            <a:r>
              <a:rPr lang="en-US" sz="4000" b="1" dirty="0">
                <a:solidFill>
                  <a:srgbClr val="045594"/>
                </a:solidFill>
              </a:rPr>
              <a:t>Cost Estimate: PM’s Responsibilities </a:t>
            </a:r>
          </a:p>
        </p:txBody>
      </p:sp>
      <p:grpSp>
        <p:nvGrpSpPr>
          <p:cNvPr id="8" name="Group 7">
            <a:extLst>
              <a:ext uri="{FF2B5EF4-FFF2-40B4-BE49-F238E27FC236}">
                <a16:creationId xmlns:a16="http://schemas.microsoft.com/office/drawing/2014/main" id="{08E10F26-1239-94CB-1447-2713B5119D2B}"/>
              </a:ext>
            </a:extLst>
          </p:cNvPr>
          <p:cNvGrpSpPr/>
          <p:nvPr/>
        </p:nvGrpSpPr>
        <p:grpSpPr>
          <a:xfrm>
            <a:off x="-435980" y="2250549"/>
            <a:ext cx="12627980" cy="2919646"/>
            <a:chOff x="-435980" y="2250549"/>
            <a:chExt cx="12627980" cy="2919646"/>
          </a:xfrm>
        </p:grpSpPr>
        <p:pic>
          <p:nvPicPr>
            <p:cNvPr id="4" name="Picture 3">
              <a:extLst>
                <a:ext uri="{FF2B5EF4-FFF2-40B4-BE49-F238E27FC236}">
                  <a16:creationId xmlns:a16="http://schemas.microsoft.com/office/drawing/2014/main" id="{4ABEC565-5512-E415-4588-051DF10AD8C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4450" y="2250549"/>
              <a:ext cx="12224535" cy="2723734"/>
            </a:xfrm>
            <a:prstGeom prst="rect">
              <a:avLst/>
            </a:prstGeom>
          </p:spPr>
        </p:pic>
        <p:sp>
          <p:nvSpPr>
            <p:cNvPr id="5" name="Rectangle 4">
              <a:extLst>
                <a:ext uri="{FF2B5EF4-FFF2-40B4-BE49-F238E27FC236}">
                  <a16:creationId xmlns:a16="http://schemas.microsoft.com/office/drawing/2014/main" id="{7AD776CB-7255-001E-FEED-A929BE390921}"/>
                </a:ext>
              </a:extLst>
            </p:cNvPr>
            <p:cNvSpPr/>
            <p:nvPr/>
          </p:nvSpPr>
          <p:spPr>
            <a:xfrm>
              <a:off x="-435980" y="4950577"/>
              <a:ext cx="12627980" cy="21961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4" name="Group 13">
            <a:extLst>
              <a:ext uri="{FF2B5EF4-FFF2-40B4-BE49-F238E27FC236}">
                <a16:creationId xmlns:a16="http://schemas.microsoft.com/office/drawing/2014/main" id="{D5926879-44B1-F999-53FF-C28EA6B9EDF6}"/>
              </a:ext>
            </a:extLst>
          </p:cNvPr>
          <p:cNvGrpSpPr/>
          <p:nvPr/>
        </p:nvGrpSpPr>
        <p:grpSpPr>
          <a:xfrm>
            <a:off x="6518277" y="4537330"/>
            <a:ext cx="5588000" cy="1859005"/>
            <a:chOff x="6242052" y="4985515"/>
            <a:chExt cx="5588000" cy="1014550"/>
          </a:xfrm>
        </p:grpSpPr>
        <p:sp>
          <p:nvSpPr>
            <p:cNvPr id="2" name="TextBox 1">
              <a:extLst>
                <a:ext uri="{FF2B5EF4-FFF2-40B4-BE49-F238E27FC236}">
                  <a16:creationId xmlns:a16="http://schemas.microsoft.com/office/drawing/2014/main" id="{92376828-C636-738E-DEA2-A6633E10D2C7}"/>
                </a:ext>
              </a:extLst>
            </p:cNvPr>
            <p:cNvSpPr txBox="1"/>
            <p:nvPr/>
          </p:nvSpPr>
          <p:spPr>
            <a:xfrm>
              <a:off x="6242052" y="5415290"/>
              <a:ext cx="5588000" cy="584775"/>
            </a:xfrm>
            <a:prstGeom prst="rect">
              <a:avLst/>
            </a:prstGeom>
            <a:solidFill>
              <a:srgbClr val="FFC000"/>
            </a:solidFill>
            <a:ln w="41275">
              <a:solidFill>
                <a:srgbClr val="000000"/>
              </a:solidFill>
            </a:ln>
          </p:spPr>
          <p:txBody>
            <a:bodyPr wrap="square" rtlCol="0">
              <a:spAutoFit/>
            </a:bodyPr>
            <a:lstStyle/>
            <a:p>
              <a:pPr algn="ctr"/>
              <a:r>
                <a:rPr lang="en-US" sz="3200" b="1" dirty="0">
                  <a:solidFill>
                    <a:srgbClr val="000000"/>
                  </a:solidFill>
                </a:rPr>
                <a:t>After Concept Report Approval</a:t>
              </a:r>
            </a:p>
          </p:txBody>
        </p:sp>
        <p:grpSp>
          <p:nvGrpSpPr>
            <p:cNvPr id="13" name="Group 12">
              <a:extLst>
                <a:ext uri="{FF2B5EF4-FFF2-40B4-BE49-F238E27FC236}">
                  <a16:creationId xmlns:a16="http://schemas.microsoft.com/office/drawing/2014/main" id="{4EDEC6ED-4A5F-FC78-10F5-FEB7D8ADEABB}"/>
                </a:ext>
              </a:extLst>
            </p:cNvPr>
            <p:cNvGrpSpPr/>
            <p:nvPr/>
          </p:nvGrpSpPr>
          <p:grpSpPr>
            <a:xfrm>
              <a:off x="6242052" y="4985515"/>
              <a:ext cx="5588000" cy="451058"/>
              <a:chOff x="6242052" y="4985515"/>
              <a:chExt cx="5588000" cy="451058"/>
            </a:xfrm>
          </p:grpSpPr>
          <p:cxnSp>
            <p:nvCxnSpPr>
              <p:cNvPr id="9" name="Straight Connector 8">
                <a:extLst>
                  <a:ext uri="{FF2B5EF4-FFF2-40B4-BE49-F238E27FC236}">
                    <a16:creationId xmlns:a16="http://schemas.microsoft.com/office/drawing/2014/main" id="{19108192-0854-1786-6B82-B008BB5ED64C}"/>
                  </a:ext>
                </a:extLst>
              </p:cNvPr>
              <p:cNvCxnSpPr>
                <a:cxnSpLocks/>
              </p:cNvCxnSpPr>
              <p:nvPr/>
            </p:nvCxnSpPr>
            <p:spPr>
              <a:xfrm flipV="1">
                <a:off x="6242052" y="4985515"/>
                <a:ext cx="1368423" cy="429775"/>
              </a:xfrm>
              <a:prstGeom prst="line">
                <a:avLst/>
              </a:prstGeom>
              <a:ln w="3175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42560819-0B24-45C1-FDD9-B4CF187DC0CF}"/>
                  </a:ext>
                </a:extLst>
              </p:cNvPr>
              <p:cNvCxnSpPr>
                <a:cxnSpLocks/>
              </p:cNvCxnSpPr>
              <p:nvPr/>
            </p:nvCxnSpPr>
            <p:spPr>
              <a:xfrm>
                <a:off x="10239375" y="4985515"/>
                <a:ext cx="1590677" cy="451058"/>
              </a:xfrm>
              <a:prstGeom prst="line">
                <a:avLst/>
              </a:prstGeom>
              <a:ln w="31750">
                <a:solidFill>
                  <a:srgbClr val="000000"/>
                </a:solidFill>
              </a:ln>
            </p:spPr>
            <p:style>
              <a:lnRef idx="1">
                <a:schemeClr val="accent1"/>
              </a:lnRef>
              <a:fillRef idx="0">
                <a:schemeClr val="accent1"/>
              </a:fillRef>
              <a:effectRef idx="0">
                <a:schemeClr val="accent1"/>
              </a:effectRef>
              <a:fontRef idx="minor">
                <a:schemeClr val="tx1"/>
              </a:fontRef>
            </p:style>
          </p:cxnSp>
        </p:grpSp>
      </p:grpSp>
      <p:sp>
        <p:nvSpPr>
          <p:cNvPr id="15" name="Oval 14">
            <a:extLst>
              <a:ext uri="{FF2B5EF4-FFF2-40B4-BE49-F238E27FC236}">
                <a16:creationId xmlns:a16="http://schemas.microsoft.com/office/drawing/2014/main" id="{BFD6C93D-062C-79B1-A7F6-03441868DCE7}"/>
              </a:ext>
            </a:extLst>
          </p:cNvPr>
          <p:cNvSpPr/>
          <p:nvPr/>
        </p:nvSpPr>
        <p:spPr>
          <a:xfrm>
            <a:off x="4667947" y="4993806"/>
            <a:ext cx="2324100" cy="1733550"/>
          </a:xfrm>
          <a:prstGeom prst="ellipse">
            <a:avLst/>
          </a:prstGeom>
          <a:solidFill>
            <a:srgbClr val="13784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200" dirty="0"/>
              <a:t>Within 4 months</a:t>
            </a:r>
          </a:p>
        </p:txBody>
      </p:sp>
    </p:spTree>
    <p:extLst>
      <p:ext uri="{BB962C8B-B14F-4D97-AF65-F5344CB8AC3E}">
        <p14:creationId xmlns:p14="http://schemas.microsoft.com/office/powerpoint/2010/main" val="247063551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500" fill="hold"/>
                                        <p:tgtEl>
                                          <p:spTgt spid="14"/>
                                        </p:tgtEl>
                                        <p:attrNameLst>
                                          <p:attrName>ppt_w</p:attrName>
                                        </p:attrNameLst>
                                      </p:cBhvr>
                                      <p:tavLst>
                                        <p:tav tm="0">
                                          <p:val>
                                            <p:fltVal val="0"/>
                                          </p:val>
                                        </p:tav>
                                        <p:tav tm="100000">
                                          <p:val>
                                            <p:strVal val="#ppt_w"/>
                                          </p:val>
                                        </p:tav>
                                      </p:tavLst>
                                    </p:anim>
                                    <p:anim calcmode="lin" valueType="num">
                                      <p:cBhvr>
                                        <p:cTn id="8" dur="1500" fill="hold"/>
                                        <p:tgtEl>
                                          <p:spTgt spid="14"/>
                                        </p:tgtEl>
                                        <p:attrNameLst>
                                          <p:attrName>ppt_h</p:attrName>
                                        </p:attrNameLst>
                                      </p:cBhvr>
                                      <p:tavLst>
                                        <p:tav tm="0">
                                          <p:val>
                                            <p:fltVal val="0"/>
                                          </p:val>
                                        </p:tav>
                                        <p:tav tm="100000">
                                          <p:val>
                                            <p:strVal val="#ppt_h"/>
                                          </p:val>
                                        </p:tav>
                                      </p:tavLst>
                                    </p:anim>
                                    <p:animEffect transition="in" filter="fade">
                                      <p:cBhvr>
                                        <p:cTn id="9" dur="1500"/>
                                        <p:tgtEl>
                                          <p:spTgt spid="14"/>
                                        </p:tgtEl>
                                      </p:cBhvr>
                                    </p:animEffect>
                                  </p:childTnLst>
                                </p:cTn>
                              </p:par>
                            </p:childTnLst>
                          </p:cTn>
                        </p:par>
                        <p:par>
                          <p:cTn id="10" fill="hold">
                            <p:stCondLst>
                              <p:cond delay="1500"/>
                            </p:stCondLst>
                            <p:childTnLst>
                              <p:par>
                                <p:cTn id="11" presetID="1" presetClass="entr" presetSubtype="0" fill="hold" grpId="0" nodeType="afterEffect">
                                  <p:stCondLst>
                                    <p:cond delay="125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57869A3-CA54-BFFE-EBD7-FB48265AF42C}"/>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4663E5FC-FCDF-C8FB-718A-D56F00755A46}"/>
              </a:ext>
            </a:extLst>
          </p:cNvPr>
          <p:cNvSpPr txBox="1"/>
          <p:nvPr/>
        </p:nvSpPr>
        <p:spPr>
          <a:xfrm>
            <a:off x="428625" y="1303809"/>
            <a:ext cx="10993244" cy="2062103"/>
          </a:xfrm>
          <a:prstGeom prst="rect">
            <a:avLst/>
          </a:prstGeom>
          <a:noFill/>
        </p:spPr>
        <p:txBody>
          <a:bodyPr wrap="square" rtlCol="0">
            <a:spAutoFit/>
          </a:bodyPr>
          <a:lstStyle/>
          <a:p>
            <a:pPr marL="285750" indent="-285750">
              <a:buFont typeface="Arial" panose="020B0604020202020204" pitchFamily="34" charset="0"/>
              <a:buChar char="•"/>
            </a:pPr>
            <a:r>
              <a:rPr lang="en-US" sz="3200" dirty="0">
                <a:solidFill>
                  <a:srgbClr val="000000"/>
                </a:solidFill>
              </a:rPr>
              <a:t>Per Table 1 in GDOT Policy 3A-9: </a:t>
            </a:r>
          </a:p>
          <a:p>
            <a:r>
              <a:rPr lang="en-US" sz="3200" b="1" dirty="0">
                <a:solidFill>
                  <a:srgbClr val="000000"/>
                </a:solidFill>
              </a:rPr>
              <a:t>  </a:t>
            </a:r>
            <a:r>
              <a:rPr lang="en-US" sz="3200" b="1" dirty="0">
                <a:solidFill>
                  <a:srgbClr val="045594"/>
                </a:solidFill>
              </a:rPr>
              <a:t>Preliminary Design Phase</a:t>
            </a:r>
          </a:p>
          <a:p>
            <a:pPr marL="742950" lvl="1" indent="-285750">
              <a:buFont typeface="Arial" panose="020B0604020202020204" pitchFamily="34" charset="0"/>
              <a:buChar char="•"/>
            </a:pPr>
            <a:endParaRPr lang="en-US" sz="3200" dirty="0">
              <a:solidFill>
                <a:srgbClr val="000000"/>
              </a:solidFill>
            </a:endParaRPr>
          </a:p>
          <a:p>
            <a:pPr lvl="1"/>
            <a:endParaRPr lang="en-US" sz="3200" dirty="0">
              <a:solidFill>
                <a:srgbClr val="000000"/>
              </a:solidFill>
            </a:endParaRPr>
          </a:p>
        </p:txBody>
      </p:sp>
      <p:sp>
        <p:nvSpPr>
          <p:cNvPr id="6" name="TextBox 5">
            <a:extLst>
              <a:ext uri="{FF2B5EF4-FFF2-40B4-BE49-F238E27FC236}">
                <a16:creationId xmlns:a16="http://schemas.microsoft.com/office/drawing/2014/main" id="{D3EFE24D-B0A2-77D6-06D4-48D95B2485F0}"/>
              </a:ext>
            </a:extLst>
          </p:cNvPr>
          <p:cNvSpPr txBox="1"/>
          <p:nvPr/>
        </p:nvSpPr>
        <p:spPr>
          <a:xfrm>
            <a:off x="10272198" y="6396335"/>
            <a:ext cx="3300761" cy="461665"/>
          </a:xfrm>
          <a:prstGeom prst="rect">
            <a:avLst/>
          </a:prstGeom>
          <a:noFill/>
        </p:spPr>
        <p:txBody>
          <a:bodyPr wrap="square" rtlCol="0">
            <a:spAutoFit/>
          </a:bodyPr>
          <a:lstStyle/>
          <a:p>
            <a:r>
              <a:rPr lang="en-US" sz="2400" dirty="0"/>
              <a:t>Policy 3A-9</a:t>
            </a:r>
          </a:p>
        </p:txBody>
      </p:sp>
      <p:sp>
        <p:nvSpPr>
          <p:cNvPr id="7" name="Title 21">
            <a:extLst>
              <a:ext uri="{FF2B5EF4-FFF2-40B4-BE49-F238E27FC236}">
                <a16:creationId xmlns:a16="http://schemas.microsoft.com/office/drawing/2014/main" id="{B1CC09FB-CC62-8BB2-4023-CB18F882EE4B}"/>
              </a:ext>
            </a:extLst>
          </p:cNvPr>
          <p:cNvSpPr txBox="1">
            <a:spLocks/>
          </p:cNvSpPr>
          <p:nvPr/>
        </p:nvSpPr>
        <p:spPr>
          <a:xfrm>
            <a:off x="538843" y="304457"/>
            <a:ext cx="11114314" cy="800101"/>
          </a:xfrm>
          <a:prstGeom prst="rect">
            <a:avLst/>
          </a:prstGeom>
          <a:noFill/>
        </p:spPr>
        <p:txBody>
          <a:bodyPr vert="horz" lIns="0" tIns="45720" rIns="0" bIns="45720" rtlCol="0" anchor="b">
            <a:normAutofit/>
          </a:bodyPr>
          <a:lstStyle>
            <a:lvl1pPr algn="l" defTabSz="914400" rtl="0" eaLnBrk="1" latinLnBrk="0" hangingPunct="1">
              <a:lnSpc>
                <a:spcPct val="90000"/>
              </a:lnSpc>
              <a:spcBef>
                <a:spcPct val="0"/>
              </a:spcBef>
              <a:buNone/>
              <a:defRPr sz="2700" kern="1200">
                <a:solidFill>
                  <a:schemeClr val="tx1"/>
                </a:solidFill>
                <a:latin typeface="+mj-lt"/>
                <a:ea typeface="+mj-ea"/>
                <a:cs typeface="+mj-cs"/>
              </a:defRPr>
            </a:lvl1pPr>
          </a:lstStyle>
          <a:p>
            <a:pPr algn="ctr"/>
            <a:r>
              <a:rPr lang="en-US" sz="4000" b="1" dirty="0">
                <a:solidFill>
                  <a:srgbClr val="045594"/>
                </a:solidFill>
              </a:rPr>
              <a:t>Cost Estimate: PM’s Responsibilities </a:t>
            </a:r>
          </a:p>
        </p:txBody>
      </p:sp>
      <p:grpSp>
        <p:nvGrpSpPr>
          <p:cNvPr id="12" name="Group 11">
            <a:extLst>
              <a:ext uri="{FF2B5EF4-FFF2-40B4-BE49-F238E27FC236}">
                <a16:creationId xmlns:a16="http://schemas.microsoft.com/office/drawing/2014/main" id="{138385B3-0E24-9D4C-96CE-6B57FA586AB4}"/>
              </a:ext>
            </a:extLst>
          </p:cNvPr>
          <p:cNvGrpSpPr/>
          <p:nvPr/>
        </p:nvGrpSpPr>
        <p:grpSpPr>
          <a:xfrm>
            <a:off x="-435980" y="2348535"/>
            <a:ext cx="12867190" cy="1478105"/>
            <a:chOff x="-435980" y="2348535"/>
            <a:chExt cx="12867190" cy="1478105"/>
          </a:xfrm>
        </p:grpSpPr>
        <p:grpSp>
          <p:nvGrpSpPr>
            <p:cNvPr id="8" name="Group 7">
              <a:extLst>
                <a:ext uri="{FF2B5EF4-FFF2-40B4-BE49-F238E27FC236}">
                  <a16:creationId xmlns:a16="http://schemas.microsoft.com/office/drawing/2014/main" id="{28533E8B-AF64-4523-D426-AC71A9E60F65}"/>
                </a:ext>
              </a:extLst>
            </p:cNvPr>
            <p:cNvGrpSpPr/>
            <p:nvPr/>
          </p:nvGrpSpPr>
          <p:grpSpPr>
            <a:xfrm>
              <a:off x="-196770" y="2348535"/>
              <a:ext cx="12627980" cy="1278490"/>
              <a:chOff x="-196770" y="2348535"/>
              <a:chExt cx="12627980" cy="1278490"/>
            </a:xfrm>
          </p:grpSpPr>
          <p:pic>
            <p:nvPicPr>
              <p:cNvPr id="4" name="Picture 3">
                <a:extLst>
                  <a:ext uri="{FF2B5EF4-FFF2-40B4-BE49-F238E27FC236}">
                    <a16:creationId xmlns:a16="http://schemas.microsoft.com/office/drawing/2014/main" id="{F9B70A60-7CD9-84E8-3619-64FD2BBC4EF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2683653"/>
                <a:ext cx="12224535" cy="943372"/>
              </a:xfrm>
              <a:prstGeom prst="rect">
                <a:avLst/>
              </a:prstGeom>
            </p:spPr>
          </p:pic>
          <p:sp>
            <p:nvSpPr>
              <p:cNvPr id="5" name="Rectangle 4">
                <a:extLst>
                  <a:ext uri="{FF2B5EF4-FFF2-40B4-BE49-F238E27FC236}">
                    <a16:creationId xmlns:a16="http://schemas.microsoft.com/office/drawing/2014/main" id="{7CFCCAC6-1208-9CE1-50B3-738FFD22BBE1}"/>
                  </a:ext>
                </a:extLst>
              </p:cNvPr>
              <p:cNvSpPr/>
              <p:nvPr/>
            </p:nvSpPr>
            <p:spPr>
              <a:xfrm>
                <a:off x="-196770" y="2348535"/>
                <a:ext cx="12627980" cy="3636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Rectangle 10">
              <a:extLst>
                <a:ext uri="{FF2B5EF4-FFF2-40B4-BE49-F238E27FC236}">
                  <a16:creationId xmlns:a16="http://schemas.microsoft.com/office/drawing/2014/main" id="{3F4C4815-6BFF-7A5C-0875-9CBD9B648551}"/>
                </a:ext>
              </a:extLst>
            </p:cNvPr>
            <p:cNvSpPr/>
            <p:nvPr/>
          </p:nvSpPr>
          <p:spPr>
            <a:xfrm>
              <a:off x="-435980" y="3607022"/>
              <a:ext cx="12627980" cy="21961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4" name="Group 13">
            <a:extLst>
              <a:ext uri="{FF2B5EF4-FFF2-40B4-BE49-F238E27FC236}">
                <a16:creationId xmlns:a16="http://schemas.microsoft.com/office/drawing/2014/main" id="{9101467A-3C36-3ED3-9C70-5FE92C7093B5}"/>
              </a:ext>
            </a:extLst>
          </p:cNvPr>
          <p:cNvGrpSpPr/>
          <p:nvPr/>
        </p:nvGrpSpPr>
        <p:grpSpPr>
          <a:xfrm>
            <a:off x="6334578" y="3343758"/>
            <a:ext cx="5588000" cy="2484476"/>
            <a:chOff x="5943600" y="4698584"/>
            <a:chExt cx="5588000" cy="2484476"/>
          </a:xfrm>
        </p:grpSpPr>
        <p:sp>
          <p:nvSpPr>
            <p:cNvPr id="2" name="TextBox 1">
              <a:extLst>
                <a:ext uri="{FF2B5EF4-FFF2-40B4-BE49-F238E27FC236}">
                  <a16:creationId xmlns:a16="http://schemas.microsoft.com/office/drawing/2014/main" id="{3A96891E-7AA9-65E2-3ED5-F53F8720737B}"/>
                </a:ext>
              </a:extLst>
            </p:cNvPr>
            <p:cNvSpPr txBox="1"/>
            <p:nvPr/>
          </p:nvSpPr>
          <p:spPr>
            <a:xfrm>
              <a:off x="5943600" y="5613400"/>
              <a:ext cx="5588000" cy="1569660"/>
            </a:xfrm>
            <a:prstGeom prst="rect">
              <a:avLst/>
            </a:prstGeom>
            <a:solidFill>
              <a:srgbClr val="FFC000"/>
            </a:solidFill>
            <a:ln w="41275">
              <a:solidFill>
                <a:srgbClr val="000000"/>
              </a:solidFill>
            </a:ln>
          </p:spPr>
          <p:txBody>
            <a:bodyPr wrap="square" rtlCol="0">
              <a:spAutoFit/>
            </a:bodyPr>
            <a:lstStyle/>
            <a:p>
              <a:pPr algn="ctr"/>
              <a:r>
                <a:rPr lang="en-US" sz="3200" b="1" dirty="0">
                  <a:solidFill>
                    <a:srgbClr val="000000"/>
                  </a:solidFill>
                </a:rPr>
                <a:t>After PFPR Report Plan Revisions Affecting Costs have been made</a:t>
              </a:r>
            </a:p>
          </p:txBody>
        </p:sp>
        <p:grpSp>
          <p:nvGrpSpPr>
            <p:cNvPr id="13" name="Group 12">
              <a:extLst>
                <a:ext uri="{FF2B5EF4-FFF2-40B4-BE49-F238E27FC236}">
                  <a16:creationId xmlns:a16="http://schemas.microsoft.com/office/drawing/2014/main" id="{AD43C13A-D2A7-63D2-49EB-EE9B67B433DA}"/>
                </a:ext>
              </a:extLst>
            </p:cNvPr>
            <p:cNvGrpSpPr/>
            <p:nvPr/>
          </p:nvGrpSpPr>
          <p:grpSpPr>
            <a:xfrm>
              <a:off x="5969000" y="4698584"/>
              <a:ext cx="5562600" cy="902116"/>
              <a:chOff x="5969000" y="4698584"/>
              <a:chExt cx="5562600" cy="902116"/>
            </a:xfrm>
          </p:grpSpPr>
          <p:cxnSp>
            <p:nvCxnSpPr>
              <p:cNvPr id="9" name="Straight Connector 8">
                <a:extLst>
                  <a:ext uri="{FF2B5EF4-FFF2-40B4-BE49-F238E27FC236}">
                    <a16:creationId xmlns:a16="http://schemas.microsoft.com/office/drawing/2014/main" id="{131AD2EC-5D47-C6AF-2E85-87597CC6065F}"/>
                  </a:ext>
                </a:extLst>
              </p:cNvPr>
              <p:cNvCxnSpPr/>
              <p:nvPr/>
            </p:nvCxnSpPr>
            <p:spPr>
              <a:xfrm flipV="1">
                <a:off x="5969000" y="4699000"/>
                <a:ext cx="2159000" cy="901700"/>
              </a:xfrm>
              <a:prstGeom prst="line">
                <a:avLst/>
              </a:prstGeom>
              <a:ln w="3175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320074D-302B-294D-EAA4-D6415F7940BE}"/>
                  </a:ext>
                </a:extLst>
              </p:cNvPr>
              <p:cNvCxnSpPr>
                <a:cxnSpLocks/>
              </p:cNvCxnSpPr>
              <p:nvPr/>
            </p:nvCxnSpPr>
            <p:spPr>
              <a:xfrm>
                <a:off x="9575800" y="4698584"/>
                <a:ext cx="1955800" cy="902116"/>
              </a:xfrm>
              <a:prstGeom prst="line">
                <a:avLst/>
              </a:prstGeom>
              <a:ln w="31750">
                <a:solidFill>
                  <a:srgbClr val="000000"/>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344343898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500" fill="hold"/>
                                        <p:tgtEl>
                                          <p:spTgt spid="14"/>
                                        </p:tgtEl>
                                        <p:attrNameLst>
                                          <p:attrName>ppt_w</p:attrName>
                                        </p:attrNameLst>
                                      </p:cBhvr>
                                      <p:tavLst>
                                        <p:tav tm="0">
                                          <p:val>
                                            <p:fltVal val="0"/>
                                          </p:val>
                                        </p:tav>
                                        <p:tav tm="100000">
                                          <p:val>
                                            <p:strVal val="#ppt_w"/>
                                          </p:val>
                                        </p:tav>
                                      </p:tavLst>
                                    </p:anim>
                                    <p:anim calcmode="lin" valueType="num">
                                      <p:cBhvr>
                                        <p:cTn id="8" dur="1500" fill="hold"/>
                                        <p:tgtEl>
                                          <p:spTgt spid="14"/>
                                        </p:tgtEl>
                                        <p:attrNameLst>
                                          <p:attrName>ppt_h</p:attrName>
                                        </p:attrNameLst>
                                      </p:cBhvr>
                                      <p:tavLst>
                                        <p:tav tm="0">
                                          <p:val>
                                            <p:fltVal val="0"/>
                                          </p:val>
                                        </p:tav>
                                        <p:tav tm="100000">
                                          <p:val>
                                            <p:strVal val="#ppt_h"/>
                                          </p:val>
                                        </p:tav>
                                      </p:tavLst>
                                    </p:anim>
                                    <p:animEffect transition="in" filter="fade">
                                      <p:cBhvr>
                                        <p:cTn id="9" dur="1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Title Slide Option #1">
  <a:themeElements>
    <a:clrScheme name="GDOT branding">
      <a:dk1>
        <a:srgbClr val="045594"/>
      </a:dk1>
      <a:lt1>
        <a:srgbClr val="FFFFFF"/>
      </a:lt1>
      <a:dk2>
        <a:srgbClr val="4D4D4F"/>
      </a:dk2>
      <a:lt2>
        <a:srgbClr val="9E9FA2"/>
      </a:lt2>
      <a:accent1>
        <a:srgbClr val="E2E3E4"/>
      </a:accent1>
      <a:accent2>
        <a:srgbClr val="F0B31D"/>
      </a:accent2>
      <a:accent3>
        <a:srgbClr val="CA006C"/>
      </a:accent3>
      <a:accent4>
        <a:srgbClr val="009F94"/>
      </a:accent4>
      <a:accent5>
        <a:srgbClr val="045594"/>
      </a:accent5>
      <a:accent6>
        <a:srgbClr val="13784B"/>
      </a:accent6>
      <a:hlink>
        <a:srgbClr val="045594"/>
      </a:hlink>
      <a:folHlink>
        <a:srgbClr val="CA006C"/>
      </a:folHlink>
    </a:clrScheme>
    <a:fontScheme name="GDOT Fonts">
      <a:majorFont>
        <a:latin typeface="ITC Avant Garde Std Md"/>
        <a:ea typeface=""/>
        <a:cs typeface=""/>
      </a:majorFont>
      <a:minorFont>
        <a:latin typeface="HelveticaNeueLT Com 55 Roman"/>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DOT PowerPoint Template - Widescreen_v2" id="{077F36F2-3B62-4225-97D4-E3ACC09A5681}" vid="{35EB939B-D43D-43AE-BEB3-7163EEF041BB}"/>
    </a:ext>
  </a:extLst>
</a:theme>
</file>

<file path=ppt/theme/theme2.xml><?xml version="1.0" encoding="utf-8"?>
<a:theme xmlns:a="http://schemas.openxmlformats.org/drawingml/2006/main" name="Title Slide Option #2">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DOT PowerPoint Template - Widescreen_v2" id="{077F36F2-3B62-4225-97D4-E3ACC09A5681}" vid="{1993D5EB-FB61-42D8-9A5C-355A8B493165}"/>
    </a:ext>
  </a:extLst>
</a:theme>
</file>

<file path=ppt/theme/theme3.xml><?xml version="1.0" encoding="utf-8"?>
<a:theme xmlns:a="http://schemas.openxmlformats.org/drawingml/2006/main" name="One Vertical Photo on Right Layout">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DOT PowerPoint Template - Widescreen_v2" id="{077F36F2-3B62-4225-97D4-E3ACC09A5681}" vid="{FA79B198-8080-4697-9901-1F7A761EABD5}"/>
    </a:ext>
  </a:extLst>
</a:theme>
</file>

<file path=ppt/theme/theme4.xml><?xml version="1.0" encoding="utf-8"?>
<a:theme xmlns:a="http://schemas.openxmlformats.org/drawingml/2006/main" name="Three Horizontal Photos at Bottom Layout">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DOT PowerPoint Template - Widescreen_v2" id="{077F36F2-3B62-4225-97D4-E3ACC09A5681}" vid="{27B9DFFF-BF5C-402F-B644-265BAF5B01C2}"/>
    </a:ext>
  </a:extLst>
</a:theme>
</file>

<file path=ppt/theme/theme5.xml><?xml version="1.0" encoding="utf-8"?>
<a:theme xmlns:a="http://schemas.openxmlformats.org/drawingml/2006/main" name="Two Horizontal Photos on Right  Layout">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DOT PowerPoint Template - Widescreen_v2" id="{077F36F2-3B62-4225-97D4-E3ACC09A5681}" vid="{B68788E7-8F5B-41C3-A683-897E479A191F}"/>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Cost Estimates &amp; OPD Cost Estimate Tracker_v1.pptx</Template>
  <TotalTime>430</TotalTime>
  <Words>5394</Words>
  <Application>Microsoft Office PowerPoint</Application>
  <PresentationFormat>Widescreen</PresentationFormat>
  <Paragraphs>570</Paragraphs>
  <Slides>64</Slides>
  <Notes>63</Notes>
  <HiddenSlides>0</HiddenSlides>
  <MMClips>0</MMClips>
  <ScaleCrop>false</ScaleCrop>
  <HeadingPairs>
    <vt:vector size="6" baseType="variant">
      <vt:variant>
        <vt:lpstr>Fonts Used</vt:lpstr>
      </vt:variant>
      <vt:variant>
        <vt:i4>9</vt:i4>
      </vt:variant>
      <vt:variant>
        <vt:lpstr>Theme</vt:lpstr>
      </vt:variant>
      <vt:variant>
        <vt:i4>5</vt:i4>
      </vt:variant>
      <vt:variant>
        <vt:lpstr>Slide Titles</vt:lpstr>
      </vt:variant>
      <vt:variant>
        <vt:i4>64</vt:i4>
      </vt:variant>
    </vt:vector>
  </HeadingPairs>
  <TitlesOfParts>
    <vt:vector size="78" baseType="lpstr">
      <vt:lpstr>Aptos</vt:lpstr>
      <vt:lpstr>Arial</vt:lpstr>
      <vt:lpstr>Calibri</vt:lpstr>
      <vt:lpstr>Courier New</vt:lpstr>
      <vt:lpstr>HelveticaNeueLT Com 55 Roman</vt:lpstr>
      <vt:lpstr>ITC Avant Garde Std Md</vt:lpstr>
      <vt:lpstr>Symbol</vt:lpstr>
      <vt:lpstr>Times New Roman</vt:lpstr>
      <vt:lpstr>Wingdings</vt:lpstr>
      <vt:lpstr>Title Slide Option #1</vt:lpstr>
      <vt:lpstr>Title Slide Option #2</vt:lpstr>
      <vt:lpstr>One Vertical Photo on Right Layout</vt:lpstr>
      <vt:lpstr>Three Horizontal Photos at Bottom Layout</vt:lpstr>
      <vt:lpstr>Two Horizontal Photos on Right  Layout</vt:lpstr>
      <vt:lpstr>Cost Estimates &amp; OPD Cost Estimate Tracker</vt:lpstr>
      <vt:lpstr>Learning Objectives</vt:lpstr>
      <vt:lpstr>PowerPoint Presentation</vt:lpstr>
      <vt:lpstr>Cost Estimate: Policy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Revisions to Programmed Costs</vt:lpstr>
      <vt:lpstr>PowerPoint Presentation</vt:lpstr>
      <vt:lpstr>PowerPoint Presentation</vt:lpstr>
      <vt:lpstr>PowerPoint Presentation</vt:lpstr>
      <vt:lpstr>PowerPoint Presentation</vt:lpstr>
      <vt:lpstr>Revisions to Programmed Costs: Justification Box</vt:lpstr>
      <vt:lpstr>Revisions to Programmed Costs: Justification Box (continued)</vt:lpstr>
      <vt:lpstr>Revisions to Programmed Costs: Justification Box (continued)</vt:lpstr>
      <vt:lpstr>Revisions to Programmed Costs: Justification Box (continued)</vt:lpstr>
      <vt:lpstr>Revisions to Programmed Costs: Justification Box (continued)</vt:lpstr>
      <vt:lpstr>Revisions to Programmed Costs: Justification Box (continued)</vt:lpstr>
      <vt:lpstr>Revisions to Programmed Costs: Justification Box  Example 1</vt:lpstr>
      <vt:lpstr>Revisions to Programmed Costs: Justification Box  Example 1- CST Cost</vt:lpstr>
      <vt:lpstr>Revisions to Programmed Costs: Justification Box  Example 1 – CST Contingency Cost</vt:lpstr>
      <vt:lpstr>Revisions to Programmed Costs: Justification Box  Example 1 – UTL Cost</vt:lpstr>
      <vt:lpstr>Revisions to Programmed Costs: Justification Box  Example 1 – ROW Cost</vt:lpstr>
      <vt:lpstr>Revisions to Programmed Costs: Justification Box  Example 2</vt:lpstr>
      <vt:lpstr>Revisions to Programmed Costs: Justification Box  Example 2 – CST Cost</vt:lpstr>
      <vt:lpstr>Revisions to Programmed Costs: Justification Box  Example 2 – CST Contingency Cost</vt:lpstr>
      <vt:lpstr>Revisions to Programmed Costs: Justification Box  Example 2 – ROW &amp; UTL Cost</vt:lpstr>
      <vt:lpstr>Cost Estimate: Practice Exercise  Writing a Justification for Updated Costs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OPD Cost Estimate Tracker: Needed Information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Heidi Schneider</dc:creator>
  <cp:lastModifiedBy>Heidi Schneider</cp:lastModifiedBy>
  <cp:revision>1</cp:revision>
  <cp:lastPrinted>2018-07-03T12:41:58Z</cp:lastPrinted>
  <dcterms:created xsi:type="dcterms:W3CDTF">2025-09-09T20:35:11Z</dcterms:created>
  <dcterms:modified xsi:type="dcterms:W3CDTF">2025-10-24T18:47:29Z</dcterms:modified>
</cp:coreProperties>
</file>